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15" d="100"/>
          <a:sy n="115" d="100"/>
        </p:scale>
        <p:origin x="-2310"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0" d="100"/>
          <a:sy n="80" d="100"/>
        </p:scale>
        <p:origin x="-3900" y="-78"/>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umsplatzhalt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6EC50B92-E320-4E24-94DD-111D18B2C524}" type="datetimeFigureOut">
              <a:rPr lang="en-GB" smtClean="0"/>
              <a:t>11/02/2019</a:t>
            </a:fld>
            <a:endParaRPr lang="en-GB"/>
          </a:p>
        </p:txBody>
      </p:sp>
      <p:sp>
        <p:nvSpPr>
          <p:cNvPr id="4" name="Folienbildplatzhalt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izenplatzhalt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6" name="Fußzeilenplatzhalt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Foliennummernplatzhalt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7A75B94B-2461-42C0-B5EF-21B7A3594507}" type="slidenum">
              <a:rPr lang="en-GB" smtClean="0"/>
              <a:t>‹Nr.›</a:t>
            </a:fld>
            <a:endParaRPr lang="en-GB"/>
          </a:p>
        </p:txBody>
      </p:sp>
    </p:spTree>
    <p:extLst>
      <p:ext uri="{BB962C8B-B14F-4D97-AF65-F5344CB8AC3E}">
        <p14:creationId xmlns:p14="http://schemas.microsoft.com/office/powerpoint/2010/main" val="3247560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a:p>
        </p:txBody>
      </p:sp>
      <p:sp>
        <p:nvSpPr>
          <p:cNvPr id="4" name="Foliennummernplatzhalter 3"/>
          <p:cNvSpPr>
            <a:spLocks noGrp="1"/>
          </p:cNvSpPr>
          <p:nvPr>
            <p:ph type="sldNum" sz="quarter" idx="10"/>
          </p:nvPr>
        </p:nvSpPr>
        <p:spPr/>
        <p:txBody>
          <a:bodyPr/>
          <a:lstStyle/>
          <a:p>
            <a:fld id="{7A75B94B-2461-42C0-B5EF-21B7A3594507}" type="slidenum">
              <a:rPr lang="en-GB" smtClean="0"/>
              <a:t>1</a:t>
            </a:fld>
            <a:endParaRPr lang="en-GB"/>
          </a:p>
        </p:txBody>
      </p:sp>
    </p:spTree>
    <p:extLst>
      <p:ext uri="{BB962C8B-B14F-4D97-AF65-F5344CB8AC3E}">
        <p14:creationId xmlns:p14="http://schemas.microsoft.com/office/powerpoint/2010/main" val="3565373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en-GB"/>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GB"/>
          </a:p>
        </p:txBody>
      </p:sp>
      <p:sp>
        <p:nvSpPr>
          <p:cNvPr id="4" name="Datumsplatzhalter 3"/>
          <p:cNvSpPr>
            <a:spLocks noGrp="1"/>
          </p:cNvSpPr>
          <p:nvPr>
            <p:ph type="dt" sz="half" idx="10"/>
          </p:nvPr>
        </p:nvSpPr>
        <p:spPr/>
        <p:txBody>
          <a:bodyPr/>
          <a:lstStyle/>
          <a:p>
            <a:fld id="{E0CD23D5-4B78-4DFE-85D2-EDC406D12764}" type="datetimeFigureOut">
              <a:rPr lang="en-GB" smtClean="0"/>
              <a:t>11/02/2019</a:t>
            </a:fld>
            <a:endParaRPr lang="en-GB"/>
          </a:p>
        </p:txBody>
      </p:sp>
      <p:sp>
        <p:nvSpPr>
          <p:cNvPr id="5" name="Fußzeilenplatzhalter 4"/>
          <p:cNvSpPr>
            <a:spLocks noGrp="1"/>
          </p:cNvSpPr>
          <p:nvPr>
            <p:ph type="ftr" sz="quarter" idx="11"/>
          </p:nvPr>
        </p:nvSpPr>
        <p:spPr/>
        <p:txBody>
          <a:bodyPr/>
          <a:lstStyle/>
          <a:p>
            <a:endParaRPr lang="en-GB"/>
          </a:p>
        </p:txBody>
      </p:sp>
      <p:sp>
        <p:nvSpPr>
          <p:cNvPr id="6" name="Foliennummernplatzhalter 5"/>
          <p:cNvSpPr>
            <a:spLocks noGrp="1"/>
          </p:cNvSpPr>
          <p:nvPr>
            <p:ph type="sldNum" sz="quarter" idx="12"/>
          </p:nvPr>
        </p:nvSpPr>
        <p:spPr/>
        <p:txBody>
          <a:bodyPr/>
          <a:lstStyle/>
          <a:p>
            <a:fld id="{38CFBF8E-D014-42FB-BED2-232DF15A3F49}" type="slidenum">
              <a:rPr lang="en-GB" smtClean="0"/>
              <a:t>‹Nr.›</a:t>
            </a:fld>
            <a:endParaRPr lang="en-GB"/>
          </a:p>
        </p:txBody>
      </p:sp>
    </p:spTree>
    <p:extLst>
      <p:ext uri="{BB962C8B-B14F-4D97-AF65-F5344CB8AC3E}">
        <p14:creationId xmlns:p14="http://schemas.microsoft.com/office/powerpoint/2010/main" val="252455792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GB"/>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Datumsplatzhalter 3"/>
          <p:cNvSpPr>
            <a:spLocks noGrp="1"/>
          </p:cNvSpPr>
          <p:nvPr>
            <p:ph type="dt" sz="half" idx="10"/>
          </p:nvPr>
        </p:nvSpPr>
        <p:spPr/>
        <p:txBody>
          <a:bodyPr/>
          <a:lstStyle/>
          <a:p>
            <a:fld id="{E0CD23D5-4B78-4DFE-85D2-EDC406D12764}" type="datetimeFigureOut">
              <a:rPr lang="en-GB" smtClean="0"/>
              <a:t>11/02/2019</a:t>
            </a:fld>
            <a:endParaRPr lang="en-GB"/>
          </a:p>
        </p:txBody>
      </p:sp>
      <p:sp>
        <p:nvSpPr>
          <p:cNvPr id="5" name="Fußzeilenplatzhalter 4"/>
          <p:cNvSpPr>
            <a:spLocks noGrp="1"/>
          </p:cNvSpPr>
          <p:nvPr>
            <p:ph type="ftr" sz="quarter" idx="11"/>
          </p:nvPr>
        </p:nvSpPr>
        <p:spPr/>
        <p:txBody>
          <a:bodyPr/>
          <a:lstStyle/>
          <a:p>
            <a:endParaRPr lang="en-GB"/>
          </a:p>
        </p:txBody>
      </p:sp>
      <p:sp>
        <p:nvSpPr>
          <p:cNvPr id="6" name="Foliennummernplatzhalter 5"/>
          <p:cNvSpPr>
            <a:spLocks noGrp="1"/>
          </p:cNvSpPr>
          <p:nvPr>
            <p:ph type="sldNum" sz="quarter" idx="12"/>
          </p:nvPr>
        </p:nvSpPr>
        <p:spPr/>
        <p:txBody>
          <a:bodyPr/>
          <a:lstStyle/>
          <a:p>
            <a:fld id="{38CFBF8E-D014-42FB-BED2-232DF15A3F49}" type="slidenum">
              <a:rPr lang="en-GB" smtClean="0"/>
              <a:t>‹Nr.›</a:t>
            </a:fld>
            <a:endParaRPr lang="en-GB"/>
          </a:p>
        </p:txBody>
      </p:sp>
    </p:spTree>
    <p:extLst>
      <p:ext uri="{BB962C8B-B14F-4D97-AF65-F5344CB8AC3E}">
        <p14:creationId xmlns:p14="http://schemas.microsoft.com/office/powerpoint/2010/main" val="1154013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en-GB"/>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Datumsplatzhalter 3"/>
          <p:cNvSpPr>
            <a:spLocks noGrp="1"/>
          </p:cNvSpPr>
          <p:nvPr>
            <p:ph type="dt" sz="half" idx="10"/>
          </p:nvPr>
        </p:nvSpPr>
        <p:spPr/>
        <p:txBody>
          <a:bodyPr/>
          <a:lstStyle/>
          <a:p>
            <a:fld id="{E0CD23D5-4B78-4DFE-85D2-EDC406D12764}" type="datetimeFigureOut">
              <a:rPr lang="en-GB" smtClean="0"/>
              <a:t>11/02/2019</a:t>
            </a:fld>
            <a:endParaRPr lang="en-GB"/>
          </a:p>
        </p:txBody>
      </p:sp>
      <p:sp>
        <p:nvSpPr>
          <p:cNvPr id="5" name="Fußzeilenplatzhalter 4"/>
          <p:cNvSpPr>
            <a:spLocks noGrp="1"/>
          </p:cNvSpPr>
          <p:nvPr>
            <p:ph type="ftr" sz="quarter" idx="11"/>
          </p:nvPr>
        </p:nvSpPr>
        <p:spPr/>
        <p:txBody>
          <a:bodyPr/>
          <a:lstStyle/>
          <a:p>
            <a:endParaRPr lang="en-GB"/>
          </a:p>
        </p:txBody>
      </p:sp>
      <p:sp>
        <p:nvSpPr>
          <p:cNvPr id="6" name="Foliennummernplatzhalter 5"/>
          <p:cNvSpPr>
            <a:spLocks noGrp="1"/>
          </p:cNvSpPr>
          <p:nvPr>
            <p:ph type="sldNum" sz="quarter" idx="12"/>
          </p:nvPr>
        </p:nvSpPr>
        <p:spPr/>
        <p:txBody>
          <a:bodyPr/>
          <a:lstStyle/>
          <a:p>
            <a:fld id="{38CFBF8E-D014-42FB-BED2-232DF15A3F49}" type="slidenum">
              <a:rPr lang="en-GB" smtClean="0"/>
              <a:t>‹Nr.›</a:t>
            </a:fld>
            <a:endParaRPr lang="en-GB"/>
          </a:p>
        </p:txBody>
      </p:sp>
    </p:spTree>
    <p:extLst>
      <p:ext uri="{BB962C8B-B14F-4D97-AF65-F5344CB8AC3E}">
        <p14:creationId xmlns:p14="http://schemas.microsoft.com/office/powerpoint/2010/main" val="1651696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GB"/>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Datumsplatzhalter 3"/>
          <p:cNvSpPr>
            <a:spLocks noGrp="1"/>
          </p:cNvSpPr>
          <p:nvPr>
            <p:ph type="dt" sz="half" idx="10"/>
          </p:nvPr>
        </p:nvSpPr>
        <p:spPr/>
        <p:txBody>
          <a:bodyPr/>
          <a:lstStyle/>
          <a:p>
            <a:fld id="{E0CD23D5-4B78-4DFE-85D2-EDC406D12764}" type="datetimeFigureOut">
              <a:rPr lang="en-GB" smtClean="0"/>
              <a:t>11/02/2019</a:t>
            </a:fld>
            <a:endParaRPr lang="en-GB"/>
          </a:p>
        </p:txBody>
      </p:sp>
      <p:sp>
        <p:nvSpPr>
          <p:cNvPr id="5" name="Fußzeilenplatzhalter 4"/>
          <p:cNvSpPr>
            <a:spLocks noGrp="1"/>
          </p:cNvSpPr>
          <p:nvPr>
            <p:ph type="ftr" sz="quarter" idx="11"/>
          </p:nvPr>
        </p:nvSpPr>
        <p:spPr/>
        <p:txBody>
          <a:bodyPr/>
          <a:lstStyle/>
          <a:p>
            <a:endParaRPr lang="en-GB"/>
          </a:p>
        </p:txBody>
      </p:sp>
      <p:sp>
        <p:nvSpPr>
          <p:cNvPr id="6" name="Foliennummernplatzhalter 5"/>
          <p:cNvSpPr>
            <a:spLocks noGrp="1"/>
          </p:cNvSpPr>
          <p:nvPr>
            <p:ph type="sldNum" sz="quarter" idx="12"/>
          </p:nvPr>
        </p:nvSpPr>
        <p:spPr/>
        <p:txBody>
          <a:bodyPr/>
          <a:lstStyle/>
          <a:p>
            <a:fld id="{38CFBF8E-D014-42FB-BED2-232DF15A3F49}" type="slidenum">
              <a:rPr lang="en-GB" smtClean="0"/>
              <a:t>‹Nr.›</a:t>
            </a:fld>
            <a:endParaRPr lang="en-GB"/>
          </a:p>
        </p:txBody>
      </p:sp>
    </p:spTree>
    <p:extLst>
      <p:ext uri="{BB962C8B-B14F-4D97-AF65-F5344CB8AC3E}">
        <p14:creationId xmlns:p14="http://schemas.microsoft.com/office/powerpoint/2010/main" val="186816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en-GB"/>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E0CD23D5-4B78-4DFE-85D2-EDC406D12764}" type="datetimeFigureOut">
              <a:rPr lang="en-GB" smtClean="0"/>
              <a:t>11/02/2019</a:t>
            </a:fld>
            <a:endParaRPr lang="en-GB"/>
          </a:p>
        </p:txBody>
      </p:sp>
      <p:sp>
        <p:nvSpPr>
          <p:cNvPr id="5" name="Fußzeilenplatzhalter 4"/>
          <p:cNvSpPr>
            <a:spLocks noGrp="1"/>
          </p:cNvSpPr>
          <p:nvPr>
            <p:ph type="ftr" sz="quarter" idx="11"/>
          </p:nvPr>
        </p:nvSpPr>
        <p:spPr/>
        <p:txBody>
          <a:bodyPr/>
          <a:lstStyle/>
          <a:p>
            <a:endParaRPr lang="en-GB"/>
          </a:p>
        </p:txBody>
      </p:sp>
      <p:sp>
        <p:nvSpPr>
          <p:cNvPr id="6" name="Foliennummernplatzhalter 5"/>
          <p:cNvSpPr>
            <a:spLocks noGrp="1"/>
          </p:cNvSpPr>
          <p:nvPr>
            <p:ph type="sldNum" sz="quarter" idx="12"/>
          </p:nvPr>
        </p:nvSpPr>
        <p:spPr/>
        <p:txBody>
          <a:bodyPr/>
          <a:lstStyle/>
          <a:p>
            <a:fld id="{38CFBF8E-D014-42FB-BED2-232DF15A3F49}" type="slidenum">
              <a:rPr lang="en-GB" smtClean="0"/>
              <a:t>‹Nr.›</a:t>
            </a:fld>
            <a:endParaRPr lang="en-GB"/>
          </a:p>
        </p:txBody>
      </p:sp>
    </p:spTree>
    <p:extLst>
      <p:ext uri="{BB962C8B-B14F-4D97-AF65-F5344CB8AC3E}">
        <p14:creationId xmlns:p14="http://schemas.microsoft.com/office/powerpoint/2010/main" val="4115238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GB"/>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5" name="Datumsplatzhalter 4"/>
          <p:cNvSpPr>
            <a:spLocks noGrp="1"/>
          </p:cNvSpPr>
          <p:nvPr>
            <p:ph type="dt" sz="half" idx="10"/>
          </p:nvPr>
        </p:nvSpPr>
        <p:spPr/>
        <p:txBody>
          <a:bodyPr/>
          <a:lstStyle/>
          <a:p>
            <a:fld id="{E0CD23D5-4B78-4DFE-85D2-EDC406D12764}" type="datetimeFigureOut">
              <a:rPr lang="en-GB" smtClean="0"/>
              <a:t>11/02/2019</a:t>
            </a:fld>
            <a:endParaRPr lang="en-GB"/>
          </a:p>
        </p:txBody>
      </p:sp>
      <p:sp>
        <p:nvSpPr>
          <p:cNvPr id="6" name="Fußzeilenplatzhalter 5"/>
          <p:cNvSpPr>
            <a:spLocks noGrp="1"/>
          </p:cNvSpPr>
          <p:nvPr>
            <p:ph type="ftr" sz="quarter" idx="11"/>
          </p:nvPr>
        </p:nvSpPr>
        <p:spPr/>
        <p:txBody>
          <a:bodyPr/>
          <a:lstStyle/>
          <a:p>
            <a:endParaRPr lang="en-GB"/>
          </a:p>
        </p:txBody>
      </p:sp>
      <p:sp>
        <p:nvSpPr>
          <p:cNvPr id="7" name="Foliennummernplatzhalter 6"/>
          <p:cNvSpPr>
            <a:spLocks noGrp="1"/>
          </p:cNvSpPr>
          <p:nvPr>
            <p:ph type="sldNum" sz="quarter" idx="12"/>
          </p:nvPr>
        </p:nvSpPr>
        <p:spPr/>
        <p:txBody>
          <a:bodyPr/>
          <a:lstStyle/>
          <a:p>
            <a:fld id="{38CFBF8E-D014-42FB-BED2-232DF15A3F49}" type="slidenum">
              <a:rPr lang="en-GB" smtClean="0"/>
              <a:t>‹Nr.›</a:t>
            </a:fld>
            <a:endParaRPr lang="en-GB"/>
          </a:p>
        </p:txBody>
      </p:sp>
    </p:spTree>
    <p:extLst>
      <p:ext uri="{BB962C8B-B14F-4D97-AF65-F5344CB8AC3E}">
        <p14:creationId xmlns:p14="http://schemas.microsoft.com/office/powerpoint/2010/main" val="1199247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en-GB"/>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7" name="Datumsplatzhalter 6"/>
          <p:cNvSpPr>
            <a:spLocks noGrp="1"/>
          </p:cNvSpPr>
          <p:nvPr>
            <p:ph type="dt" sz="half" idx="10"/>
          </p:nvPr>
        </p:nvSpPr>
        <p:spPr/>
        <p:txBody>
          <a:bodyPr/>
          <a:lstStyle/>
          <a:p>
            <a:fld id="{E0CD23D5-4B78-4DFE-85D2-EDC406D12764}" type="datetimeFigureOut">
              <a:rPr lang="en-GB" smtClean="0"/>
              <a:t>11/02/2019</a:t>
            </a:fld>
            <a:endParaRPr lang="en-GB"/>
          </a:p>
        </p:txBody>
      </p:sp>
      <p:sp>
        <p:nvSpPr>
          <p:cNvPr id="8" name="Fußzeilenplatzhalter 7"/>
          <p:cNvSpPr>
            <a:spLocks noGrp="1"/>
          </p:cNvSpPr>
          <p:nvPr>
            <p:ph type="ftr" sz="quarter" idx="11"/>
          </p:nvPr>
        </p:nvSpPr>
        <p:spPr/>
        <p:txBody>
          <a:bodyPr/>
          <a:lstStyle/>
          <a:p>
            <a:endParaRPr lang="en-GB"/>
          </a:p>
        </p:txBody>
      </p:sp>
      <p:sp>
        <p:nvSpPr>
          <p:cNvPr id="9" name="Foliennummernplatzhalter 8"/>
          <p:cNvSpPr>
            <a:spLocks noGrp="1"/>
          </p:cNvSpPr>
          <p:nvPr>
            <p:ph type="sldNum" sz="quarter" idx="12"/>
          </p:nvPr>
        </p:nvSpPr>
        <p:spPr/>
        <p:txBody>
          <a:bodyPr/>
          <a:lstStyle/>
          <a:p>
            <a:fld id="{38CFBF8E-D014-42FB-BED2-232DF15A3F49}" type="slidenum">
              <a:rPr lang="en-GB" smtClean="0"/>
              <a:t>‹Nr.›</a:t>
            </a:fld>
            <a:endParaRPr lang="en-GB"/>
          </a:p>
        </p:txBody>
      </p:sp>
    </p:spTree>
    <p:extLst>
      <p:ext uri="{BB962C8B-B14F-4D97-AF65-F5344CB8AC3E}">
        <p14:creationId xmlns:p14="http://schemas.microsoft.com/office/powerpoint/2010/main" val="1698035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GB"/>
          </a:p>
        </p:txBody>
      </p:sp>
      <p:sp>
        <p:nvSpPr>
          <p:cNvPr id="3" name="Datumsplatzhalter 2"/>
          <p:cNvSpPr>
            <a:spLocks noGrp="1"/>
          </p:cNvSpPr>
          <p:nvPr>
            <p:ph type="dt" sz="half" idx="10"/>
          </p:nvPr>
        </p:nvSpPr>
        <p:spPr/>
        <p:txBody>
          <a:bodyPr/>
          <a:lstStyle/>
          <a:p>
            <a:fld id="{E0CD23D5-4B78-4DFE-85D2-EDC406D12764}" type="datetimeFigureOut">
              <a:rPr lang="en-GB" smtClean="0"/>
              <a:t>11/02/2019</a:t>
            </a:fld>
            <a:endParaRPr lang="en-GB"/>
          </a:p>
        </p:txBody>
      </p:sp>
      <p:sp>
        <p:nvSpPr>
          <p:cNvPr id="4" name="Fußzeilenplatzhalter 3"/>
          <p:cNvSpPr>
            <a:spLocks noGrp="1"/>
          </p:cNvSpPr>
          <p:nvPr>
            <p:ph type="ftr" sz="quarter" idx="11"/>
          </p:nvPr>
        </p:nvSpPr>
        <p:spPr/>
        <p:txBody>
          <a:bodyPr/>
          <a:lstStyle/>
          <a:p>
            <a:endParaRPr lang="en-GB"/>
          </a:p>
        </p:txBody>
      </p:sp>
      <p:sp>
        <p:nvSpPr>
          <p:cNvPr id="5" name="Foliennummernplatzhalter 4"/>
          <p:cNvSpPr>
            <a:spLocks noGrp="1"/>
          </p:cNvSpPr>
          <p:nvPr>
            <p:ph type="sldNum" sz="quarter" idx="12"/>
          </p:nvPr>
        </p:nvSpPr>
        <p:spPr/>
        <p:txBody>
          <a:bodyPr/>
          <a:lstStyle/>
          <a:p>
            <a:fld id="{38CFBF8E-D014-42FB-BED2-232DF15A3F49}" type="slidenum">
              <a:rPr lang="en-GB" smtClean="0"/>
              <a:t>‹Nr.›</a:t>
            </a:fld>
            <a:endParaRPr lang="en-GB"/>
          </a:p>
        </p:txBody>
      </p:sp>
    </p:spTree>
    <p:extLst>
      <p:ext uri="{BB962C8B-B14F-4D97-AF65-F5344CB8AC3E}">
        <p14:creationId xmlns:p14="http://schemas.microsoft.com/office/powerpoint/2010/main" val="1504516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E0CD23D5-4B78-4DFE-85D2-EDC406D12764}" type="datetimeFigureOut">
              <a:rPr lang="en-GB" smtClean="0"/>
              <a:t>11/02/2019</a:t>
            </a:fld>
            <a:endParaRPr lang="en-GB"/>
          </a:p>
        </p:txBody>
      </p:sp>
      <p:sp>
        <p:nvSpPr>
          <p:cNvPr id="3" name="Fußzeilenplatzhalter 2"/>
          <p:cNvSpPr>
            <a:spLocks noGrp="1"/>
          </p:cNvSpPr>
          <p:nvPr>
            <p:ph type="ftr" sz="quarter" idx="11"/>
          </p:nvPr>
        </p:nvSpPr>
        <p:spPr/>
        <p:txBody>
          <a:bodyPr/>
          <a:lstStyle/>
          <a:p>
            <a:endParaRPr lang="en-GB"/>
          </a:p>
        </p:txBody>
      </p:sp>
      <p:sp>
        <p:nvSpPr>
          <p:cNvPr id="4" name="Foliennummernplatzhalter 3"/>
          <p:cNvSpPr>
            <a:spLocks noGrp="1"/>
          </p:cNvSpPr>
          <p:nvPr>
            <p:ph type="sldNum" sz="quarter" idx="12"/>
          </p:nvPr>
        </p:nvSpPr>
        <p:spPr/>
        <p:txBody>
          <a:bodyPr/>
          <a:lstStyle/>
          <a:p>
            <a:fld id="{38CFBF8E-D014-42FB-BED2-232DF15A3F49}" type="slidenum">
              <a:rPr lang="en-GB" smtClean="0"/>
              <a:t>‹Nr.›</a:t>
            </a:fld>
            <a:endParaRPr lang="en-GB"/>
          </a:p>
        </p:txBody>
      </p:sp>
    </p:spTree>
    <p:extLst>
      <p:ext uri="{BB962C8B-B14F-4D97-AF65-F5344CB8AC3E}">
        <p14:creationId xmlns:p14="http://schemas.microsoft.com/office/powerpoint/2010/main" val="1606927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en-GB"/>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E0CD23D5-4B78-4DFE-85D2-EDC406D12764}" type="datetimeFigureOut">
              <a:rPr lang="en-GB" smtClean="0"/>
              <a:t>11/02/2019</a:t>
            </a:fld>
            <a:endParaRPr lang="en-GB"/>
          </a:p>
        </p:txBody>
      </p:sp>
      <p:sp>
        <p:nvSpPr>
          <p:cNvPr id="6" name="Fußzeilenplatzhalter 5"/>
          <p:cNvSpPr>
            <a:spLocks noGrp="1"/>
          </p:cNvSpPr>
          <p:nvPr>
            <p:ph type="ftr" sz="quarter" idx="11"/>
          </p:nvPr>
        </p:nvSpPr>
        <p:spPr/>
        <p:txBody>
          <a:bodyPr/>
          <a:lstStyle/>
          <a:p>
            <a:endParaRPr lang="en-GB"/>
          </a:p>
        </p:txBody>
      </p:sp>
      <p:sp>
        <p:nvSpPr>
          <p:cNvPr id="7" name="Foliennummernplatzhalter 6"/>
          <p:cNvSpPr>
            <a:spLocks noGrp="1"/>
          </p:cNvSpPr>
          <p:nvPr>
            <p:ph type="sldNum" sz="quarter" idx="12"/>
          </p:nvPr>
        </p:nvSpPr>
        <p:spPr/>
        <p:txBody>
          <a:bodyPr/>
          <a:lstStyle/>
          <a:p>
            <a:fld id="{38CFBF8E-D014-42FB-BED2-232DF15A3F49}" type="slidenum">
              <a:rPr lang="en-GB" smtClean="0"/>
              <a:t>‹Nr.›</a:t>
            </a:fld>
            <a:endParaRPr lang="en-GB"/>
          </a:p>
        </p:txBody>
      </p:sp>
    </p:spTree>
    <p:extLst>
      <p:ext uri="{BB962C8B-B14F-4D97-AF65-F5344CB8AC3E}">
        <p14:creationId xmlns:p14="http://schemas.microsoft.com/office/powerpoint/2010/main" val="3102377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en-GB"/>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E0CD23D5-4B78-4DFE-85D2-EDC406D12764}" type="datetimeFigureOut">
              <a:rPr lang="en-GB" smtClean="0"/>
              <a:t>11/02/2019</a:t>
            </a:fld>
            <a:endParaRPr lang="en-GB"/>
          </a:p>
        </p:txBody>
      </p:sp>
      <p:sp>
        <p:nvSpPr>
          <p:cNvPr id="6" name="Fußzeilenplatzhalter 5"/>
          <p:cNvSpPr>
            <a:spLocks noGrp="1"/>
          </p:cNvSpPr>
          <p:nvPr>
            <p:ph type="ftr" sz="quarter" idx="11"/>
          </p:nvPr>
        </p:nvSpPr>
        <p:spPr/>
        <p:txBody>
          <a:bodyPr/>
          <a:lstStyle/>
          <a:p>
            <a:endParaRPr lang="en-GB"/>
          </a:p>
        </p:txBody>
      </p:sp>
      <p:sp>
        <p:nvSpPr>
          <p:cNvPr id="7" name="Foliennummernplatzhalter 6"/>
          <p:cNvSpPr>
            <a:spLocks noGrp="1"/>
          </p:cNvSpPr>
          <p:nvPr>
            <p:ph type="sldNum" sz="quarter" idx="12"/>
          </p:nvPr>
        </p:nvSpPr>
        <p:spPr/>
        <p:txBody>
          <a:bodyPr/>
          <a:lstStyle/>
          <a:p>
            <a:fld id="{38CFBF8E-D014-42FB-BED2-232DF15A3F49}" type="slidenum">
              <a:rPr lang="en-GB" smtClean="0"/>
              <a:t>‹Nr.›</a:t>
            </a:fld>
            <a:endParaRPr lang="en-GB"/>
          </a:p>
        </p:txBody>
      </p:sp>
    </p:spTree>
    <p:extLst>
      <p:ext uri="{BB962C8B-B14F-4D97-AF65-F5344CB8AC3E}">
        <p14:creationId xmlns:p14="http://schemas.microsoft.com/office/powerpoint/2010/main" val="1046494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en-GB"/>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CD23D5-4B78-4DFE-85D2-EDC406D12764}" type="datetimeFigureOut">
              <a:rPr lang="en-GB" smtClean="0"/>
              <a:t>11/02/2019</a:t>
            </a:fld>
            <a:endParaRPr lang="en-GB"/>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CFBF8E-D014-42FB-BED2-232DF15A3F49}" type="slidenum">
              <a:rPr lang="en-GB" smtClean="0"/>
              <a:t>‹Nr.›</a:t>
            </a:fld>
            <a:endParaRPr lang="en-GB"/>
          </a:p>
        </p:txBody>
      </p:sp>
    </p:spTree>
    <p:extLst>
      <p:ext uri="{BB962C8B-B14F-4D97-AF65-F5344CB8AC3E}">
        <p14:creationId xmlns:p14="http://schemas.microsoft.com/office/powerpoint/2010/main" val="36903714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21" Type="http://schemas.openxmlformats.org/officeDocument/2006/relationships/image" Target="../media/image19.png"/><Relationship Id="rId7" Type="http://schemas.openxmlformats.org/officeDocument/2006/relationships/image" Target="../media/image5.png"/><Relationship Id="rId12" Type="http://schemas.openxmlformats.org/officeDocument/2006/relationships/image" Target="../media/image10.png"/><Relationship Id="rId25" Type="http://schemas.openxmlformats.org/officeDocument/2006/relationships/image" Target="../media/image16.png"/><Relationship Id="rId2" Type="http://schemas.openxmlformats.org/officeDocument/2006/relationships/notesSlide" Target="../notesSlides/notesSlide1.xml"/><Relationship Id="rId16" Type="http://schemas.openxmlformats.org/officeDocument/2006/relationships/image" Target="../media/image14.png"/><Relationship Id="rId20" Type="http://schemas.openxmlformats.org/officeDocument/2006/relationships/image" Target="../media/image18.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24" Type="http://schemas.openxmlformats.org/officeDocument/2006/relationships/image" Target="../media/image15.png"/><Relationship Id="rId5" Type="http://schemas.openxmlformats.org/officeDocument/2006/relationships/image" Target="../media/image3.png"/><Relationship Id="rId15" Type="http://schemas.openxmlformats.org/officeDocument/2006/relationships/image" Target="../media/image13.png"/><Relationship Id="rId23" Type="http://schemas.openxmlformats.org/officeDocument/2006/relationships/image" Target="../media/image11.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 Id="rId22" Type="http://schemas.openxmlformats.org/officeDocument/2006/relationships/image" Target="../media/image20.png"/></Relationships>
</file>

<file path=ppt/slides/_rels/slide2.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24.png"/><Relationship Id="rId7" Type="http://schemas.openxmlformats.org/officeDocument/2006/relationships/image" Target="../media/image26.png"/><Relationship Id="rId2" Type="http://schemas.openxmlformats.org/officeDocument/2006/relationships/image" Target="../media/image23.png"/><Relationship Id="rId1" Type="http://schemas.openxmlformats.org/officeDocument/2006/relationships/slideLayout" Target="../slideLayouts/slideLayout7.xml"/><Relationship Id="rId6" Type="http://schemas.openxmlformats.org/officeDocument/2006/relationships/image" Target="../media/image22.png"/><Relationship Id="rId5" Type="http://schemas.openxmlformats.org/officeDocument/2006/relationships/image" Target="../media/image17.png"/><Relationship Id="rId10" Type="http://schemas.openxmlformats.org/officeDocument/2006/relationships/image" Target="../media/image28.png"/><Relationship Id="rId4" Type="http://schemas.openxmlformats.org/officeDocument/2006/relationships/image" Target="../media/image25.png"/><Relationship Id="rId9" Type="http://schemas.openxmlformats.org/officeDocument/2006/relationships/image" Target="../media/image2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upload.wikimedia.org/wikipedia/commons/thumb/4/4c/Unit_circle_angles_color.svg/1024px-Unit_circle_angles_color.sv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2195736" cy="2195736"/>
          </a:xfrm>
          <a:prstGeom prst="rect">
            <a:avLst/>
          </a:prstGeom>
          <a:solidFill>
            <a:schemeClr val="bg1"/>
          </a:solidFill>
          <a:ln w="3175">
            <a:solidFill>
              <a:schemeClr val="tx1"/>
            </a:solidFill>
          </a:ln>
          <a:extLst>
            <a:ext uri="{909E8E84-426E-40DD-AFC4-6F175D3DCCD1}">
              <a14:hiddenFill xmlns:a14="http://schemas.microsoft.com/office/drawing/2010/main">
                <a:solidFill>
                  <a:srgbClr val="FFFFFF"/>
                </a:solidFill>
              </a14:hiddenFill>
            </a:ext>
          </a:extLst>
        </p:spPr>
      </p:pic>
      <p:sp>
        <p:nvSpPr>
          <p:cNvPr id="4" name="Textfeld 3"/>
          <p:cNvSpPr txBox="1"/>
          <p:nvPr/>
        </p:nvSpPr>
        <p:spPr>
          <a:xfrm rot="20125094">
            <a:off x="1299608" y="760539"/>
            <a:ext cx="915905" cy="107722"/>
          </a:xfrm>
          <a:prstGeom prst="rect">
            <a:avLst/>
          </a:prstGeom>
          <a:noFill/>
        </p:spPr>
        <p:txBody>
          <a:bodyPr wrap="square" lIns="36000" tIns="0" rIns="0" bIns="0" rtlCol="0">
            <a:spAutoFit/>
          </a:bodyPr>
          <a:lstStyle/>
          <a:p>
            <a:r>
              <a:rPr lang="en-GB" sz="700" dirty="0" smtClean="0">
                <a:solidFill>
                  <a:srgbClr val="FF0000"/>
                </a:solidFill>
              </a:rPr>
              <a:t>Grad, </a:t>
            </a:r>
            <a:r>
              <a:rPr lang="de-DE" sz="700" dirty="0" smtClean="0">
                <a:solidFill>
                  <a:srgbClr val="FF0000"/>
                </a:solidFill>
              </a:rPr>
              <a:t>Umfang</a:t>
            </a:r>
            <a:r>
              <a:rPr lang="en-GB" sz="700" dirty="0" smtClean="0">
                <a:solidFill>
                  <a:srgbClr val="FF0000"/>
                </a:solidFill>
              </a:rPr>
              <a:t>, (cos, sin)</a:t>
            </a:r>
            <a:endParaRPr lang="en-GB" sz="700" dirty="0">
              <a:solidFill>
                <a:srgbClr val="FF0000"/>
              </a:solidFill>
            </a:endParaRPr>
          </a:p>
        </p:txBody>
      </p:sp>
      <mc:AlternateContent xmlns:mc="http://schemas.openxmlformats.org/markup-compatibility/2006" xmlns:a14="http://schemas.microsoft.com/office/drawing/2010/main">
        <mc:Choice Requires="a14">
          <p:sp>
            <p:nvSpPr>
              <p:cNvPr id="5" name="Textfeld 4"/>
              <p:cNvSpPr txBox="1"/>
              <p:nvPr/>
            </p:nvSpPr>
            <p:spPr>
              <a:xfrm>
                <a:off x="2195736" y="0"/>
                <a:ext cx="2448272" cy="2195736"/>
              </a:xfrm>
              <a:prstGeom prst="rect">
                <a:avLst/>
              </a:prstGeom>
              <a:solidFill>
                <a:schemeClr val="bg1"/>
              </a:solidFill>
              <a:ln w="3175">
                <a:solidFill>
                  <a:schemeClr val="tx1"/>
                </a:solidFill>
              </a:ln>
            </p:spPr>
            <p:txBody>
              <a:bodyPr wrap="square" lIns="36000" tIns="0" rIns="0" bIns="0" rtlCol="0">
                <a:noAutofit/>
              </a:bodyPr>
              <a:lstStyle/>
              <a:p>
                <a:pPr algn="ctr"/>
                <a:r>
                  <a:rPr lang="en-GB" sz="1100" u="sng" dirty="0" smtClean="0">
                    <a:effectLst>
                      <a:outerShdw blurRad="38100" dist="38100" dir="2700000" algn="tl">
                        <a:srgbClr val="000000">
                          <a:alpha val="43137"/>
                        </a:srgbClr>
                      </a:outerShdw>
                    </a:effectLst>
                  </a:rPr>
                  <a:t>Additionstheoreme</a:t>
                </a:r>
                <a:r>
                  <a:rPr lang="en-GB" sz="1100" dirty="0" smtClean="0"/>
                  <a:t/>
                </a:r>
                <a:br>
                  <a:rPr lang="en-GB" sz="1100" dirty="0" smtClean="0"/>
                </a:br>
                <a14:m>
                  <m:oMathPara xmlns:m="http://schemas.openxmlformats.org/officeDocument/2006/math">
                    <m:oMathParaPr>
                      <m:jc m:val="centerGroup"/>
                    </m:oMathParaPr>
                    <m:oMath xmlns:m="http://schemas.openxmlformats.org/officeDocument/2006/math">
                      <m:func>
                        <m:funcPr>
                          <m:ctrlPr>
                            <a:rPr lang="en-GB" sz="800" i="1" smtClean="0">
                              <a:solidFill>
                                <a:schemeClr val="accent3">
                                  <a:lumMod val="50000"/>
                                </a:schemeClr>
                              </a:solidFill>
                              <a:latin typeface="Cambria Math"/>
                            </a:rPr>
                          </m:ctrlPr>
                        </m:funcPr>
                        <m:fName>
                          <m:r>
                            <m:rPr>
                              <m:sty m:val="p"/>
                            </m:rPr>
                            <a:rPr lang="en-GB" sz="800" i="0">
                              <a:solidFill>
                                <a:schemeClr val="accent3">
                                  <a:lumMod val="50000"/>
                                </a:schemeClr>
                              </a:solidFill>
                              <a:latin typeface="Cambria Math"/>
                            </a:rPr>
                            <m:t>sin</m:t>
                          </m:r>
                        </m:fName>
                        <m:e>
                          <m:d>
                            <m:dPr>
                              <m:ctrlPr>
                                <a:rPr lang="en-GB" sz="800" i="1">
                                  <a:solidFill>
                                    <a:schemeClr val="accent3">
                                      <a:lumMod val="50000"/>
                                    </a:schemeClr>
                                  </a:solidFill>
                                  <a:latin typeface="Cambria Math"/>
                                </a:rPr>
                              </m:ctrlPr>
                            </m:dPr>
                            <m:e>
                              <m:r>
                                <m:rPr>
                                  <m:sty m:val="p"/>
                                </m:rPr>
                                <a:rPr lang="en-GB" sz="800" i="0">
                                  <a:solidFill>
                                    <a:schemeClr val="accent3">
                                      <a:lumMod val="50000"/>
                                    </a:schemeClr>
                                  </a:solidFill>
                                  <a:latin typeface="Cambria Math"/>
                                </a:rPr>
                                <m:t>x</m:t>
                              </m:r>
                              <m:r>
                                <a:rPr lang="en-GB" sz="800" i="0">
                                  <a:solidFill>
                                    <a:schemeClr val="accent3">
                                      <a:lumMod val="50000"/>
                                    </a:schemeClr>
                                  </a:solidFill>
                                  <a:latin typeface="Cambria Math"/>
                                </a:rPr>
                                <m:t>+</m:t>
                              </m:r>
                              <m:r>
                                <m:rPr>
                                  <m:sty m:val="p"/>
                                </m:rPr>
                                <a:rPr lang="en-GB" sz="800" i="0">
                                  <a:solidFill>
                                    <a:schemeClr val="accent3">
                                      <a:lumMod val="50000"/>
                                    </a:schemeClr>
                                  </a:solidFill>
                                  <a:latin typeface="Cambria Math"/>
                                </a:rPr>
                                <m:t>y</m:t>
                              </m:r>
                            </m:e>
                          </m:d>
                        </m:e>
                      </m:func>
                      <m:r>
                        <a:rPr lang="en-GB" sz="800" i="0">
                          <a:solidFill>
                            <a:schemeClr val="accent3">
                              <a:lumMod val="50000"/>
                            </a:schemeClr>
                          </a:solidFill>
                          <a:latin typeface="Cambria Math"/>
                        </a:rPr>
                        <m:t>=</m:t>
                      </m:r>
                      <m:func>
                        <m:funcPr>
                          <m:ctrlPr>
                            <a:rPr lang="en-GB" sz="800" i="1">
                              <a:solidFill>
                                <a:schemeClr val="accent3">
                                  <a:lumMod val="50000"/>
                                </a:schemeClr>
                              </a:solidFill>
                              <a:latin typeface="Cambria Math"/>
                            </a:rPr>
                          </m:ctrlPr>
                        </m:funcPr>
                        <m:fName>
                          <m:r>
                            <m:rPr>
                              <m:sty m:val="p"/>
                            </m:rPr>
                            <a:rPr lang="en-GB" sz="800" i="0">
                              <a:solidFill>
                                <a:schemeClr val="accent3">
                                  <a:lumMod val="50000"/>
                                </a:schemeClr>
                              </a:solidFill>
                              <a:latin typeface="Cambria Math"/>
                            </a:rPr>
                            <m:t>sin</m:t>
                          </m:r>
                        </m:fName>
                        <m:e>
                          <m:r>
                            <a:rPr lang="en-GB" sz="800" i="0">
                              <a:solidFill>
                                <a:schemeClr val="accent3">
                                  <a:lumMod val="50000"/>
                                </a:schemeClr>
                              </a:solidFill>
                              <a:latin typeface="Cambria Math"/>
                            </a:rPr>
                            <m:t>(</m:t>
                          </m:r>
                          <m:r>
                            <m:rPr>
                              <m:sty m:val="p"/>
                            </m:rPr>
                            <a:rPr lang="en-GB" sz="800" i="0">
                              <a:solidFill>
                                <a:schemeClr val="accent3">
                                  <a:lumMod val="50000"/>
                                </a:schemeClr>
                              </a:solidFill>
                              <a:latin typeface="Cambria Math"/>
                            </a:rPr>
                            <m:t>x</m:t>
                          </m:r>
                          <m:r>
                            <a:rPr lang="en-GB" sz="800" i="0">
                              <a:solidFill>
                                <a:schemeClr val="accent3">
                                  <a:lumMod val="50000"/>
                                </a:schemeClr>
                              </a:solidFill>
                              <a:latin typeface="Cambria Math"/>
                            </a:rPr>
                            <m:t>)</m:t>
                          </m:r>
                        </m:e>
                      </m:func>
                      <m:func>
                        <m:funcPr>
                          <m:ctrlPr>
                            <a:rPr lang="en-GB" sz="800" i="1">
                              <a:solidFill>
                                <a:schemeClr val="accent3">
                                  <a:lumMod val="50000"/>
                                </a:schemeClr>
                              </a:solidFill>
                              <a:latin typeface="Cambria Math"/>
                            </a:rPr>
                          </m:ctrlPr>
                        </m:funcPr>
                        <m:fName>
                          <m:r>
                            <m:rPr>
                              <m:sty m:val="p"/>
                            </m:rPr>
                            <a:rPr lang="en-GB" sz="800" i="0">
                              <a:solidFill>
                                <a:schemeClr val="accent3">
                                  <a:lumMod val="50000"/>
                                </a:schemeClr>
                              </a:solidFill>
                              <a:latin typeface="Cambria Math"/>
                            </a:rPr>
                            <m:t>cos</m:t>
                          </m:r>
                        </m:fName>
                        <m:e>
                          <m:r>
                            <a:rPr lang="en-GB" sz="800" i="0">
                              <a:solidFill>
                                <a:schemeClr val="accent3">
                                  <a:lumMod val="50000"/>
                                </a:schemeClr>
                              </a:solidFill>
                              <a:latin typeface="Cambria Math"/>
                            </a:rPr>
                            <m:t>(</m:t>
                          </m:r>
                          <m:r>
                            <m:rPr>
                              <m:sty m:val="p"/>
                            </m:rPr>
                            <a:rPr lang="en-GB" sz="800" i="0">
                              <a:solidFill>
                                <a:schemeClr val="accent3">
                                  <a:lumMod val="50000"/>
                                </a:schemeClr>
                              </a:solidFill>
                              <a:latin typeface="Cambria Math"/>
                            </a:rPr>
                            <m:t>y</m:t>
                          </m:r>
                          <m:r>
                            <a:rPr lang="en-GB" sz="800" i="0">
                              <a:solidFill>
                                <a:schemeClr val="accent3">
                                  <a:lumMod val="50000"/>
                                </a:schemeClr>
                              </a:solidFill>
                              <a:latin typeface="Cambria Math"/>
                            </a:rPr>
                            <m:t>)</m:t>
                          </m:r>
                        </m:e>
                      </m:func>
                      <m:r>
                        <a:rPr lang="en-GB" sz="800" i="0">
                          <a:solidFill>
                            <a:schemeClr val="accent3">
                              <a:lumMod val="50000"/>
                            </a:schemeClr>
                          </a:solidFill>
                          <a:latin typeface="Cambria Math"/>
                        </a:rPr>
                        <m:t>+</m:t>
                      </m:r>
                      <m:func>
                        <m:funcPr>
                          <m:ctrlPr>
                            <a:rPr lang="en-GB" sz="800" i="1">
                              <a:solidFill>
                                <a:schemeClr val="accent3">
                                  <a:lumMod val="50000"/>
                                </a:schemeClr>
                              </a:solidFill>
                              <a:latin typeface="Cambria Math"/>
                            </a:rPr>
                          </m:ctrlPr>
                        </m:funcPr>
                        <m:fName>
                          <m:r>
                            <m:rPr>
                              <m:sty m:val="p"/>
                            </m:rPr>
                            <a:rPr lang="en-GB" sz="800" i="0">
                              <a:solidFill>
                                <a:schemeClr val="accent3">
                                  <a:lumMod val="50000"/>
                                </a:schemeClr>
                              </a:solidFill>
                              <a:latin typeface="Cambria Math"/>
                            </a:rPr>
                            <m:t>cos</m:t>
                          </m:r>
                        </m:fName>
                        <m:e>
                          <m:r>
                            <a:rPr lang="en-GB" sz="800" i="0">
                              <a:solidFill>
                                <a:schemeClr val="accent3">
                                  <a:lumMod val="50000"/>
                                </a:schemeClr>
                              </a:solidFill>
                              <a:latin typeface="Cambria Math"/>
                            </a:rPr>
                            <m:t>(</m:t>
                          </m:r>
                          <m:r>
                            <m:rPr>
                              <m:sty m:val="p"/>
                            </m:rPr>
                            <a:rPr lang="en-GB" sz="800" i="0">
                              <a:solidFill>
                                <a:schemeClr val="accent3">
                                  <a:lumMod val="50000"/>
                                </a:schemeClr>
                              </a:solidFill>
                              <a:latin typeface="Cambria Math"/>
                            </a:rPr>
                            <m:t>x</m:t>
                          </m:r>
                          <m:r>
                            <a:rPr lang="en-GB" sz="800" i="0">
                              <a:solidFill>
                                <a:schemeClr val="accent3">
                                  <a:lumMod val="50000"/>
                                </a:schemeClr>
                              </a:solidFill>
                              <a:latin typeface="Cambria Math"/>
                            </a:rPr>
                            <m:t>)</m:t>
                          </m:r>
                        </m:e>
                      </m:func>
                      <m:func>
                        <m:funcPr>
                          <m:ctrlPr>
                            <a:rPr lang="en-GB" sz="800" i="1">
                              <a:solidFill>
                                <a:schemeClr val="accent3">
                                  <a:lumMod val="50000"/>
                                </a:schemeClr>
                              </a:solidFill>
                              <a:latin typeface="Cambria Math"/>
                            </a:rPr>
                          </m:ctrlPr>
                        </m:funcPr>
                        <m:fName>
                          <m:r>
                            <m:rPr>
                              <m:sty m:val="p"/>
                            </m:rPr>
                            <a:rPr lang="en-GB" sz="800" i="0">
                              <a:solidFill>
                                <a:schemeClr val="accent3">
                                  <a:lumMod val="50000"/>
                                </a:schemeClr>
                              </a:solidFill>
                              <a:latin typeface="Cambria Math"/>
                            </a:rPr>
                            <m:t>sin</m:t>
                          </m:r>
                        </m:fName>
                        <m:e>
                          <m:r>
                            <a:rPr lang="en-GB" sz="800" i="0">
                              <a:solidFill>
                                <a:schemeClr val="accent3">
                                  <a:lumMod val="50000"/>
                                </a:schemeClr>
                              </a:solidFill>
                              <a:latin typeface="Cambria Math"/>
                            </a:rPr>
                            <m:t>(</m:t>
                          </m:r>
                          <m:r>
                            <m:rPr>
                              <m:sty m:val="p"/>
                            </m:rPr>
                            <a:rPr lang="en-GB" sz="800" i="0">
                              <a:solidFill>
                                <a:schemeClr val="accent3">
                                  <a:lumMod val="50000"/>
                                </a:schemeClr>
                              </a:solidFill>
                              <a:latin typeface="Cambria Math"/>
                            </a:rPr>
                            <m:t>y</m:t>
                          </m:r>
                          <m:r>
                            <a:rPr lang="en-GB" sz="800" i="0">
                              <a:solidFill>
                                <a:schemeClr val="accent3">
                                  <a:lumMod val="50000"/>
                                </a:schemeClr>
                              </a:solidFill>
                              <a:latin typeface="Cambria Math"/>
                            </a:rPr>
                            <m:t>)</m:t>
                          </m:r>
                        </m:e>
                      </m:func>
                    </m:oMath>
                  </m:oMathPara>
                </a14:m>
                <a:endParaRPr lang="en-GB" sz="1100" dirty="0" smtClean="0"/>
              </a:p>
              <a:p>
                <a:pPr algn="ctr"/>
                <a14:m>
                  <m:oMathPara xmlns:m="http://schemas.openxmlformats.org/officeDocument/2006/math">
                    <m:oMathParaPr>
                      <m:jc m:val="centerGroup"/>
                    </m:oMathParaPr>
                    <m:oMath xmlns:m="http://schemas.openxmlformats.org/officeDocument/2006/math">
                      <m:func>
                        <m:funcPr>
                          <m:ctrlPr>
                            <a:rPr lang="en-GB" sz="800" i="1" smtClean="0">
                              <a:solidFill>
                                <a:srgbClr val="C00000"/>
                              </a:solidFill>
                              <a:latin typeface="Cambria Math"/>
                            </a:rPr>
                          </m:ctrlPr>
                        </m:funcPr>
                        <m:fName>
                          <m:r>
                            <m:rPr>
                              <m:sty m:val="p"/>
                            </m:rPr>
                            <a:rPr lang="en-GB" sz="800" i="0">
                              <a:solidFill>
                                <a:srgbClr val="C00000"/>
                              </a:solidFill>
                              <a:latin typeface="Cambria Math"/>
                            </a:rPr>
                            <m:t>sin</m:t>
                          </m:r>
                        </m:fName>
                        <m:e>
                          <m:d>
                            <m:dPr>
                              <m:ctrlPr>
                                <a:rPr lang="en-GB" sz="800" i="1">
                                  <a:solidFill>
                                    <a:srgbClr val="C00000"/>
                                  </a:solidFill>
                                  <a:latin typeface="Cambria Math"/>
                                </a:rPr>
                              </m:ctrlPr>
                            </m:dPr>
                            <m:e>
                              <m:r>
                                <m:rPr>
                                  <m:sty m:val="p"/>
                                </m:rPr>
                                <a:rPr lang="en-GB" sz="800" i="0">
                                  <a:solidFill>
                                    <a:srgbClr val="C00000"/>
                                  </a:solidFill>
                                  <a:latin typeface="Cambria Math"/>
                                </a:rPr>
                                <m:t>x</m:t>
                              </m:r>
                              <m:r>
                                <a:rPr lang="de-DE" sz="800" b="0" i="0" smtClean="0">
                                  <a:solidFill>
                                    <a:srgbClr val="C00000"/>
                                  </a:solidFill>
                                  <a:latin typeface="Cambria Math"/>
                                </a:rPr>
                                <m:t>−</m:t>
                              </m:r>
                              <m:r>
                                <m:rPr>
                                  <m:sty m:val="p"/>
                                </m:rPr>
                                <a:rPr lang="en-GB" sz="800" i="0">
                                  <a:solidFill>
                                    <a:srgbClr val="C00000"/>
                                  </a:solidFill>
                                  <a:latin typeface="Cambria Math"/>
                                </a:rPr>
                                <m:t>y</m:t>
                              </m:r>
                            </m:e>
                          </m:d>
                        </m:e>
                      </m:func>
                      <m:r>
                        <a:rPr lang="en-GB" sz="800" i="0">
                          <a:solidFill>
                            <a:srgbClr val="C00000"/>
                          </a:solidFill>
                          <a:latin typeface="Cambria Math"/>
                        </a:rPr>
                        <m:t>=</m:t>
                      </m:r>
                      <m:func>
                        <m:funcPr>
                          <m:ctrlPr>
                            <a:rPr lang="en-GB" sz="800" i="1">
                              <a:solidFill>
                                <a:srgbClr val="C00000"/>
                              </a:solidFill>
                              <a:latin typeface="Cambria Math"/>
                            </a:rPr>
                          </m:ctrlPr>
                        </m:funcPr>
                        <m:fName>
                          <m:r>
                            <m:rPr>
                              <m:sty m:val="p"/>
                            </m:rPr>
                            <a:rPr lang="en-GB" sz="800" i="0">
                              <a:solidFill>
                                <a:srgbClr val="C00000"/>
                              </a:solidFill>
                              <a:latin typeface="Cambria Math"/>
                            </a:rPr>
                            <m:t>sin</m:t>
                          </m:r>
                        </m:fName>
                        <m:e>
                          <m:r>
                            <a:rPr lang="en-GB" sz="800" i="0">
                              <a:solidFill>
                                <a:srgbClr val="C00000"/>
                              </a:solidFill>
                              <a:latin typeface="Cambria Math"/>
                            </a:rPr>
                            <m:t>(</m:t>
                          </m:r>
                          <m:r>
                            <m:rPr>
                              <m:sty m:val="p"/>
                            </m:rPr>
                            <a:rPr lang="en-GB" sz="800" i="0">
                              <a:solidFill>
                                <a:srgbClr val="C00000"/>
                              </a:solidFill>
                              <a:latin typeface="Cambria Math"/>
                            </a:rPr>
                            <m:t>x</m:t>
                          </m:r>
                          <m:r>
                            <a:rPr lang="en-GB" sz="800" i="0">
                              <a:solidFill>
                                <a:srgbClr val="C00000"/>
                              </a:solidFill>
                              <a:latin typeface="Cambria Math"/>
                            </a:rPr>
                            <m:t>)</m:t>
                          </m:r>
                        </m:e>
                      </m:func>
                      <m:func>
                        <m:funcPr>
                          <m:ctrlPr>
                            <a:rPr lang="en-GB" sz="800" i="1">
                              <a:solidFill>
                                <a:srgbClr val="C00000"/>
                              </a:solidFill>
                              <a:latin typeface="Cambria Math"/>
                            </a:rPr>
                          </m:ctrlPr>
                        </m:funcPr>
                        <m:fName>
                          <m:r>
                            <m:rPr>
                              <m:sty m:val="p"/>
                            </m:rPr>
                            <a:rPr lang="en-GB" sz="800" i="0">
                              <a:solidFill>
                                <a:srgbClr val="C00000"/>
                              </a:solidFill>
                              <a:latin typeface="Cambria Math"/>
                            </a:rPr>
                            <m:t>cos</m:t>
                          </m:r>
                        </m:fName>
                        <m:e>
                          <m:r>
                            <a:rPr lang="en-GB" sz="800" i="0">
                              <a:solidFill>
                                <a:srgbClr val="C00000"/>
                              </a:solidFill>
                              <a:latin typeface="Cambria Math"/>
                            </a:rPr>
                            <m:t>(</m:t>
                          </m:r>
                          <m:r>
                            <m:rPr>
                              <m:sty m:val="p"/>
                            </m:rPr>
                            <a:rPr lang="en-GB" sz="800" i="0">
                              <a:solidFill>
                                <a:srgbClr val="C00000"/>
                              </a:solidFill>
                              <a:latin typeface="Cambria Math"/>
                            </a:rPr>
                            <m:t>y</m:t>
                          </m:r>
                          <m:r>
                            <a:rPr lang="en-GB" sz="800" i="0">
                              <a:solidFill>
                                <a:srgbClr val="C00000"/>
                              </a:solidFill>
                              <a:latin typeface="Cambria Math"/>
                            </a:rPr>
                            <m:t>)</m:t>
                          </m:r>
                        </m:e>
                      </m:func>
                      <m:r>
                        <a:rPr lang="de-DE" sz="800" b="0" i="0" smtClean="0">
                          <a:solidFill>
                            <a:srgbClr val="C00000"/>
                          </a:solidFill>
                          <a:latin typeface="Cambria Math"/>
                        </a:rPr>
                        <m:t>−</m:t>
                      </m:r>
                      <m:func>
                        <m:funcPr>
                          <m:ctrlPr>
                            <a:rPr lang="en-GB" sz="800" i="1">
                              <a:solidFill>
                                <a:srgbClr val="C00000"/>
                              </a:solidFill>
                              <a:latin typeface="Cambria Math"/>
                            </a:rPr>
                          </m:ctrlPr>
                        </m:funcPr>
                        <m:fName>
                          <m:r>
                            <m:rPr>
                              <m:sty m:val="p"/>
                            </m:rPr>
                            <a:rPr lang="en-GB" sz="800" i="0">
                              <a:solidFill>
                                <a:srgbClr val="C00000"/>
                              </a:solidFill>
                              <a:latin typeface="Cambria Math"/>
                            </a:rPr>
                            <m:t>cos</m:t>
                          </m:r>
                        </m:fName>
                        <m:e>
                          <m:d>
                            <m:dPr>
                              <m:ctrlPr>
                                <a:rPr lang="en-GB" sz="800" i="1">
                                  <a:solidFill>
                                    <a:srgbClr val="C00000"/>
                                  </a:solidFill>
                                  <a:latin typeface="Cambria Math"/>
                                </a:rPr>
                              </m:ctrlPr>
                            </m:dPr>
                            <m:e>
                              <m:r>
                                <m:rPr>
                                  <m:sty m:val="p"/>
                                </m:rPr>
                                <a:rPr lang="en-GB" sz="800" i="0">
                                  <a:solidFill>
                                    <a:srgbClr val="C00000"/>
                                  </a:solidFill>
                                  <a:latin typeface="Cambria Math"/>
                                </a:rPr>
                                <m:t>x</m:t>
                              </m:r>
                            </m:e>
                          </m:d>
                        </m:e>
                      </m:func>
                      <m:func>
                        <m:funcPr>
                          <m:ctrlPr>
                            <a:rPr lang="en-GB" sz="800" i="1">
                              <a:solidFill>
                                <a:srgbClr val="C00000"/>
                              </a:solidFill>
                              <a:latin typeface="Cambria Math"/>
                            </a:rPr>
                          </m:ctrlPr>
                        </m:funcPr>
                        <m:fName>
                          <m:r>
                            <m:rPr>
                              <m:sty m:val="p"/>
                            </m:rPr>
                            <a:rPr lang="en-GB" sz="800" i="0">
                              <a:solidFill>
                                <a:srgbClr val="C00000"/>
                              </a:solidFill>
                              <a:latin typeface="Cambria Math"/>
                            </a:rPr>
                            <m:t>sin</m:t>
                          </m:r>
                        </m:fName>
                        <m:e>
                          <m:d>
                            <m:dPr>
                              <m:ctrlPr>
                                <a:rPr lang="en-GB" sz="800" i="1">
                                  <a:solidFill>
                                    <a:srgbClr val="C00000"/>
                                  </a:solidFill>
                                  <a:latin typeface="Cambria Math"/>
                                </a:rPr>
                              </m:ctrlPr>
                            </m:dPr>
                            <m:e>
                              <m:r>
                                <m:rPr>
                                  <m:sty m:val="p"/>
                                </m:rPr>
                                <a:rPr lang="en-GB" sz="800" i="0">
                                  <a:solidFill>
                                    <a:srgbClr val="C00000"/>
                                  </a:solidFill>
                                  <a:latin typeface="Cambria Math"/>
                                </a:rPr>
                                <m:t>y</m:t>
                              </m:r>
                            </m:e>
                          </m:d>
                        </m:e>
                      </m:func>
                    </m:oMath>
                  </m:oMathPara>
                </a14:m>
                <a:endParaRPr lang="de-DE" sz="800" dirty="0" smtClean="0"/>
              </a:p>
              <a:p>
                <a:pPr algn="ctr"/>
                <a14:m>
                  <m:oMathPara xmlns:m="http://schemas.openxmlformats.org/officeDocument/2006/math">
                    <m:oMathParaPr>
                      <m:jc m:val="centerGroup"/>
                    </m:oMathParaPr>
                    <m:oMath xmlns:m="http://schemas.openxmlformats.org/officeDocument/2006/math">
                      <m:func>
                        <m:funcPr>
                          <m:ctrlPr>
                            <a:rPr lang="en-GB" sz="800" i="1" smtClean="0">
                              <a:solidFill>
                                <a:schemeClr val="accent3">
                                  <a:lumMod val="50000"/>
                                </a:schemeClr>
                              </a:solidFill>
                              <a:latin typeface="Cambria Math"/>
                            </a:rPr>
                          </m:ctrlPr>
                        </m:funcPr>
                        <m:fName>
                          <m:r>
                            <m:rPr>
                              <m:sty m:val="p"/>
                            </m:rPr>
                            <a:rPr lang="en-GB" sz="800" i="0">
                              <a:solidFill>
                                <a:schemeClr val="accent3">
                                  <a:lumMod val="50000"/>
                                </a:schemeClr>
                              </a:solidFill>
                              <a:latin typeface="Cambria Math"/>
                            </a:rPr>
                            <m:t>cos</m:t>
                          </m:r>
                        </m:fName>
                        <m:e>
                          <m:d>
                            <m:dPr>
                              <m:ctrlPr>
                                <a:rPr lang="en-GB" sz="800" i="1">
                                  <a:solidFill>
                                    <a:schemeClr val="accent3">
                                      <a:lumMod val="50000"/>
                                    </a:schemeClr>
                                  </a:solidFill>
                                  <a:latin typeface="Cambria Math"/>
                                </a:rPr>
                              </m:ctrlPr>
                            </m:dPr>
                            <m:e>
                              <m:r>
                                <m:rPr>
                                  <m:sty m:val="p"/>
                                </m:rPr>
                                <a:rPr lang="en-GB" sz="800" i="0">
                                  <a:solidFill>
                                    <a:schemeClr val="accent3">
                                      <a:lumMod val="50000"/>
                                    </a:schemeClr>
                                  </a:solidFill>
                                  <a:latin typeface="Cambria Math"/>
                                </a:rPr>
                                <m:t>x</m:t>
                              </m:r>
                              <m:r>
                                <a:rPr lang="en-GB" sz="800" i="0">
                                  <a:solidFill>
                                    <a:schemeClr val="accent3">
                                      <a:lumMod val="50000"/>
                                    </a:schemeClr>
                                  </a:solidFill>
                                  <a:latin typeface="Cambria Math"/>
                                </a:rPr>
                                <m:t>+</m:t>
                              </m:r>
                              <m:r>
                                <m:rPr>
                                  <m:sty m:val="p"/>
                                </m:rPr>
                                <a:rPr lang="en-GB" sz="800" i="0">
                                  <a:solidFill>
                                    <a:schemeClr val="accent3">
                                      <a:lumMod val="50000"/>
                                    </a:schemeClr>
                                  </a:solidFill>
                                  <a:latin typeface="Cambria Math"/>
                                </a:rPr>
                                <m:t>y</m:t>
                              </m:r>
                            </m:e>
                          </m:d>
                        </m:e>
                      </m:func>
                      <m:r>
                        <a:rPr lang="en-GB" sz="800" i="0">
                          <a:solidFill>
                            <a:schemeClr val="accent3">
                              <a:lumMod val="50000"/>
                            </a:schemeClr>
                          </a:solidFill>
                          <a:latin typeface="Cambria Math"/>
                        </a:rPr>
                        <m:t>=</m:t>
                      </m:r>
                      <m:func>
                        <m:funcPr>
                          <m:ctrlPr>
                            <a:rPr lang="en-GB" sz="800" i="1">
                              <a:solidFill>
                                <a:schemeClr val="accent3">
                                  <a:lumMod val="50000"/>
                                </a:schemeClr>
                              </a:solidFill>
                              <a:latin typeface="Cambria Math"/>
                            </a:rPr>
                          </m:ctrlPr>
                        </m:funcPr>
                        <m:fName>
                          <m:r>
                            <m:rPr>
                              <m:sty m:val="p"/>
                            </m:rPr>
                            <a:rPr lang="en-GB" sz="800" i="0">
                              <a:solidFill>
                                <a:schemeClr val="accent3">
                                  <a:lumMod val="50000"/>
                                </a:schemeClr>
                              </a:solidFill>
                              <a:latin typeface="Cambria Math"/>
                            </a:rPr>
                            <m:t>cos</m:t>
                          </m:r>
                        </m:fName>
                        <m:e>
                          <m:r>
                            <a:rPr lang="en-GB" sz="800" i="0">
                              <a:solidFill>
                                <a:schemeClr val="accent3">
                                  <a:lumMod val="50000"/>
                                </a:schemeClr>
                              </a:solidFill>
                              <a:latin typeface="Cambria Math"/>
                            </a:rPr>
                            <m:t>(</m:t>
                          </m:r>
                          <m:r>
                            <m:rPr>
                              <m:sty m:val="p"/>
                            </m:rPr>
                            <a:rPr lang="en-GB" sz="800" i="0">
                              <a:solidFill>
                                <a:schemeClr val="accent3">
                                  <a:lumMod val="50000"/>
                                </a:schemeClr>
                              </a:solidFill>
                              <a:latin typeface="Cambria Math"/>
                            </a:rPr>
                            <m:t>x</m:t>
                          </m:r>
                          <m:r>
                            <a:rPr lang="en-GB" sz="800" i="0">
                              <a:solidFill>
                                <a:schemeClr val="accent3">
                                  <a:lumMod val="50000"/>
                                </a:schemeClr>
                              </a:solidFill>
                              <a:latin typeface="Cambria Math"/>
                            </a:rPr>
                            <m:t>)</m:t>
                          </m:r>
                        </m:e>
                      </m:func>
                      <m:func>
                        <m:funcPr>
                          <m:ctrlPr>
                            <a:rPr lang="en-GB" sz="800" i="1">
                              <a:solidFill>
                                <a:schemeClr val="accent3">
                                  <a:lumMod val="50000"/>
                                </a:schemeClr>
                              </a:solidFill>
                              <a:latin typeface="Cambria Math"/>
                            </a:rPr>
                          </m:ctrlPr>
                        </m:funcPr>
                        <m:fName>
                          <m:r>
                            <m:rPr>
                              <m:sty m:val="p"/>
                            </m:rPr>
                            <a:rPr lang="en-GB" sz="800" i="0">
                              <a:solidFill>
                                <a:schemeClr val="accent3">
                                  <a:lumMod val="50000"/>
                                </a:schemeClr>
                              </a:solidFill>
                              <a:latin typeface="Cambria Math"/>
                            </a:rPr>
                            <m:t>cos</m:t>
                          </m:r>
                        </m:fName>
                        <m:e>
                          <m:r>
                            <a:rPr lang="en-GB" sz="800" i="0">
                              <a:solidFill>
                                <a:schemeClr val="accent3">
                                  <a:lumMod val="50000"/>
                                </a:schemeClr>
                              </a:solidFill>
                              <a:latin typeface="Cambria Math"/>
                            </a:rPr>
                            <m:t>(</m:t>
                          </m:r>
                          <m:r>
                            <m:rPr>
                              <m:sty m:val="p"/>
                            </m:rPr>
                            <a:rPr lang="en-GB" sz="800" i="0">
                              <a:solidFill>
                                <a:schemeClr val="accent3">
                                  <a:lumMod val="50000"/>
                                </a:schemeClr>
                              </a:solidFill>
                              <a:latin typeface="Cambria Math"/>
                            </a:rPr>
                            <m:t>y</m:t>
                          </m:r>
                          <m:r>
                            <a:rPr lang="en-GB" sz="800" i="0">
                              <a:solidFill>
                                <a:schemeClr val="accent3">
                                  <a:lumMod val="50000"/>
                                </a:schemeClr>
                              </a:solidFill>
                              <a:latin typeface="Cambria Math"/>
                            </a:rPr>
                            <m:t>)</m:t>
                          </m:r>
                        </m:e>
                      </m:func>
                      <m:r>
                        <a:rPr lang="en-GB" sz="800" i="0">
                          <a:solidFill>
                            <a:schemeClr val="accent3">
                              <a:lumMod val="50000"/>
                            </a:schemeClr>
                          </a:solidFill>
                          <a:latin typeface="Cambria Math"/>
                        </a:rPr>
                        <m:t>+</m:t>
                      </m:r>
                      <m:func>
                        <m:funcPr>
                          <m:ctrlPr>
                            <a:rPr lang="en-GB" sz="800" i="1">
                              <a:solidFill>
                                <a:schemeClr val="accent3">
                                  <a:lumMod val="50000"/>
                                </a:schemeClr>
                              </a:solidFill>
                              <a:latin typeface="Cambria Math"/>
                            </a:rPr>
                          </m:ctrlPr>
                        </m:funcPr>
                        <m:fName>
                          <m:r>
                            <m:rPr>
                              <m:sty m:val="p"/>
                            </m:rPr>
                            <a:rPr lang="en-GB" sz="800" i="0">
                              <a:solidFill>
                                <a:schemeClr val="accent3">
                                  <a:lumMod val="50000"/>
                                </a:schemeClr>
                              </a:solidFill>
                              <a:latin typeface="Cambria Math"/>
                            </a:rPr>
                            <m:t>sin</m:t>
                          </m:r>
                        </m:fName>
                        <m:e>
                          <m:d>
                            <m:dPr>
                              <m:ctrlPr>
                                <a:rPr lang="en-GB" sz="800" i="1">
                                  <a:solidFill>
                                    <a:schemeClr val="accent3">
                                      <a:lumMod val="50000"/>
                                    </a:schemeClr>
                                  </a:solidFill>
                                  <a:latin typeface="Cambria Math"/>
                                </a:rPr>
                              </m:ctrlPr>
                            </m:dPr>
                            <m:e>
                              <m:r>
                                <m:rPr>
                                  <m:sty m:val="p"/>
                                </m:rPr>
                                <a:rPr lang="en-GB" sz="800" i="0">
                                  <a:solidFill>
                                    <a:schemeClr val="accent3">
                                      <a:lumMod val="50000"/>
                                    </a:schemeClr>
                                  </a:solidFill>
                                  <a:latin typeface="Cambria Math"/>
                                </a:rPr>
                                <m:t>x</m:t>
                              </m:r>
                            </m:e>
                          </m:d>
                        </m:e>
                      </m:func>
                      <m:func>
                        <m:funcPr>
                          <m:ctrlPr>
                            <a:rPr lang="en-GB" sz="800" i="1">
                              <a:solidFill>
                                <a:schemeClr val="accent3">
                                  <a:lumMod val="50000"/>
                                </a:schemeClr>
                              </a:solidFill>
                              <a:latin typeface="Cambria Math"/>
                            </a:rPr>
                          </m:ctrlPr>
                        </m:funcPr>
                        <m:fName>
                          <m:r>
                            <m:rPr>
                              <m:sty m:val="p"/>
                            </m:rPr>
                            <a:rPr lang="en-GB" sz="800" i="0">
                              <a:solidFill>
                                <a:schemeClr val="accent3">
                                  <a:lumMod val="50000"/>
                                </a:schemeClr>
                              </a:solidFill>
                              <a:latin typeface="Cambria Math"/>
                            </a:rPr>
                            <m:t>sin</m:t>
                          </m:r>
                        </m:fName>
                        <m:e>
                          <m:r>
                            <a:rPr lang="en-GB" sz="800" i="0">
                              <a:solidFill>
                                <a:schemeClr val="accent3">
                                  <a:lumMod val="50000"/>
                                </a:schemeClr>
                              </a:solidFill>
                              <a:latin typeface="Cambria Math"/>
                            </a:rPr>
                            <m:t>(</m:t>
                          </m:r>
                          <m:r>
                            <m:rPr>
                              <m:sty m:val="p"/>
                            </m:rPr>
                            <a:rPr lang="en-GB" sz="800" i="0">
                              <a:solidFill>
                                <a:schemeClr val="accent3">
                                  <a:lumMod val="50000"/>
                                </a:schemeClr>
                              </a:solidFill>
                              <a:latin typeface="Cambria Math"/>
                            </a:rPr>
                            <m:t>y</m:t>
                          </m:r>
                          <m:r>
                            <a:rPr lang="en-GB" sz="800" i="0">
                              <a:solidFill>
                                <a:schemeClr val="accent3">
                                  <a:lumMod val="50000"/>
                                </a:schemeClr>
                              </a:solidFill>
                              <a:latin typeface="Cambria Math"/>
                            </a:rPr>
                            <m:t>)</m:t>
                          </m:r>
                        </m:e>
                      </m:func>
                    </m:oMath>
                  </m:oMathPara>
                </a14:m>
                <a:endParaRPr lang="de-DE" sz="800" dirty="0" smtClean="0"/>
              </a:p>
              <a:p>
                <a:pPr algn="ctr"/>
                <a14:m>
                  <m:oMathPara xmlns:m="http://schemas.openxmlformats.org/officeDocument/2006/math">
                    <m:oMathParaPr>
                      <m:jc m:val="centerGroup"/>
                    </m:oMathParaPr>
                    <m:oMath xmlns:m="http://schemas.openxmlformats.org/officeDocument/2006/math">
                      <m:func>
                        <m:funcPr>
                          <m:ctrlPr>
                            <a:rPr lang="en-GB" sz="800" i="1" smtClean="0">
                              <a:solidFill>
                                <a:srgbClr val="C00000"/>
                              </a:solidFill>
                              <a:latin typeface="Cambria Math"/>
                            </a:rPr>
                          </m:ctrlPr>
                        </m:funcPr>
                        <m:fName>
                          <m:r>
                            <m:rPr>
                              <m:sty m:val="p"/>
                            </m:rPr>
                            <a:rPr lang="en-GB" sz="800" i="0">
                              <a:solidFill>
                                <a:srgbClr val="C00000"/>
                              </a:solidFill>
                              <a:latin typeface="Cambria Math"/>
                            </a:rPr>
                            <m:t>cos</m:t>
                          </m:r>
                        </m:fName>
                        <m:e>
                          <m:d>
                            <m:dPr>
                              <m:ctrlPr>
                                <a:rPr lang="en-GB" sz="800" i="1">
                                  <a:solidFill>
                                    <a:srgbClr val="C00000"/>
                                  </a:solidFill>
                                  <a:latin typeface="Cambria Math"/>
                                </a:rPr>
                              </m:ctrlPr>
                            </m:dPr>
                            <m:e>
                              <m:r>
                                <m:rPr>
                                  <m:sty m:val="p"/>
                                </m:rPr>
                                <a:rPr lang="en-GB" sz="800" i="0">
                                  <a:solidFill>
                                    <a:srgbClr val="C00000"/>
                                  </a:solidFill>
                                  <a:latin typeface="Cambria Math"/>
                                </a:rPr>
                                <m:t>x</m:t>
                              </m:r>
                              <m:r>
                                <a:rPr lang="de-DE" sz="800" b="0" i="0" smtClean="0">
                                  <a:solidFill>
                                    <a:srgbClr val="C00000"/>
                                  </a:solidFill>
                                  <a:latin typeface="Cambria Math"/>
                                </a:rPr>
                                <m:t>−</m:t>
                              </m:r>
                              <m:r>
                                <m:rPr>
                                  <m:sty m:val="p"/>
                                </m:rPr>
                                <a:rPr lang="en-GB" sz="800" i="0">
                                  <a:solidFill>
                                    <a:srgbClr val="C00000"/>
                                  </a:solidFill>
                                  <a:latin typeface="Cambria Math"/>
                                </a:rPr>
                                <m:t>y</m:t>
                              </m:r>
                            </m:e>
                          </m:d>
                        </m:e>
                      </m:func>
                      <m:r>
                        <a:rPr lang="en-GB" sz="800" i="0">
                          <a:solidFill>
                            <a:srgbClr val="C00000"/>
                          </a:solidFill>
                          <a:latin typeface="Cambria Math"/>
                        </a:rPr>
                        <m:t>=</m:t>
                      </m:r>
                      <m:func>
                        <m:funcPr>
                          <m:ctrlPr>
                            <a:rPr lang="en-GB" sz="800" i="1">
                              <a:solidFill>
                                <a:srgbClr val="C00000"/>
                              </a:solidFill>
                              <a:latin typeface="Cambria Math"/>
                            </a:rPr>
                          </m:ctrlPr>
                        </m:funcPr>
                        <m:fName>
                          <m:r>
                            <m:rPr>
                              <m:sty m:val="p"/>
                            </m:rPr>
                            <a:rPr lang="en-GB" sz="800" i="0">
                              <a:solidFill>
                                <a:srgbClr val="C00000"/>
                              </a:solidFill>
                              <a:latin typeface="Cambria Math"/>
                            </a:rPr>
                            <m:t>cos</m:t>
                          </m:r>
                        </m:fName>
                        <m:e>
                          <m:r>
                            <a:rPr lang="en-GB" sz="800" i="0">
                              <a:solidFill>
                                <a:srgbClr val="C00000"/>
                              </a:solidFill>
                              <a:latin typeface="Cambria Math"/>
                            </a:rPr>
                            <m:t>(</m:t>
                          </m:r>
                          <m:r>
                            <m:rPr>
                              <m:sty m:val="p"/>
                            </m:rPr>
                            <a:rPr lang="en-GB" sz="800" i="0">
                              <a:solidFill>
                                <a:srgbClr val="C00000"/>
                              </a:solidFill>
                              <a:latin typeface="Cambria Math"/>
                            </a:rPr>
                            <m:t>x</m:t>
                          </m:r>
                          <m:r>
                            <a:rPr lang="en-GB" sz="800" i="0">
                              <a:solidFill>
                                <a:srgbClr val="C00000"/>
                              </a:solidFill>
                              <a:latin typeface="Cambria Math"/>
                            </a:rPr>
                            <m:t>)</m:t>
                          </m:r>
                        </m:e>
                      </m:func>
                      <m:func>
                        <m:funcPr>
                          <m:ctrlPr>
                            <a:rPr lang="en-GB" sz="800" i="1">
                              <a:solidFill>
                                <a:srgbClr val="C00000"/>
                              </a:solidFill>
                              <a:latin typeface="Cambria Math"/>
                            </a:rPr>
                          </m:ctrlPr>
                        </m:funcPr>
                        <m:fName>
                          <m:r>
                            <m:rPr>
                              <m:sty m:val="p"/>
                            </m:rPr>
                            <a:rPr lang="en-GB" sz="800" i="0">
                              <a:solidFill>
                                <a:srgbClr val="C00000"/>
                              </a:solidFill>
                              <a:latin typeface="Cambria Math"/>
                            </a:rPr>
                            <m:t>cos</m:t>
                          </m:r>
                        </m:fName>
                        <m:e>
                          <m:r>
                            <a:rPr lang="en-GB" sz="800" i="0">
                              <a:solidFill>
                                <a:srgbClr val="C00000"/>
                              </a:solidFill>
                              <a:latin typeface="Cambria Math"/>
                            </a:rPr>
                            <m:t>(</m:t>
                          </m:r>
                          <m:r>
                            <m:rPr>
                              <m:sty m:val="p"/>
                            </m:rPr>
                            <a:rPr lang="en-GB" sz="800" i="0">
                              <a:solidFill>
                                <a:srgbClr val="C00000"/>
                              </a:solidFill>
                              <a:latin typeface="Cambria Math"/>
                            </a:rPr>
                            <m:t>y</m:t>
                          </m:r>
                          <m:r>
                            <a:rPr lang="en-GB" sz="800" i="0">
                              <a:solidFill>
                                <a:srgbClr val="C00000"/>
                              </a:solidFill>
                              <a:latin typeface="Cambria Math"/>
                            </a:rPr>
                            <m:t>)</m:t>
                          </m:r>
                        </m:e>
                      </m:func>
                      <m:r>
                        <a:rPr lang="de-DE" sz="800" b="0" i="0" smtClean="0">
                          <a:solidFill>
                            <a:srgbClr val="C00000"/>
                          </a:solidFill>
                          <a:latin typeface="Cambria Math"/>
                        </a:rPr>
                        <m:t>−</m:t>
                      </m:r>
                      <m:func>
                        <m:funcPr>
                          <m:ctrlPr>
                            <a:rPr lang="en-GB" sz="800" i="1">
                              <a:solidFill>
                                <a:srgbClr val="C00000"/>
                              </a:solidFill>
                              <a:latin typeface="Cambria Math"/>
                            </a:rPr>
                          </m:ctrlPr>
                        </m:funcPr>
                        <m:fName>
                          <m:r>
                            <m:rPr>
                              <m:sty m:val="p"/>
                            </m:rPr>
                            <a:rPr lang="en-GB" sz="800" i="0">
                              <a:solidFill>
                                <a:srgbClr val="C00000"/>
                              </a:solidFill>
                              <a:latin typeface="Cambria Math"/>
                            </a:rPr>
                            <m:t>sin</m:t>
                          </m:r>
                        </m:fName>
                        <m:e>
                          <m:d>
                            <m:dPr>
                              <m:ctrlPr>
                                <a:rPr lang="en-GB" sz="800" i="1">
                                  <a:solidFill>
                                    <a:srgbClr val="C00000"/>
                                  </a:solidFill>
                                  <a:latin typeface="Cambria Math"/>
                                </a:rPr>
                              </m:ctrlPr>
                            </m:dPr>
                            <m:e>
                              <m:r>
                                <m:rPr>
                                  <m:sty m:val="p"/>
                                </m:rPr>
                                <a:rPr lang="en-GB" sz="800" i="0">
                                  <a:solidFill>
                                    <a:srgbClr val="C00000"/>
                                  </a:solidFill>
                                  <a:latin typeface="Cambria Math"/>
                                </a:rPr>
                                <m:t>x</m:t>
                              </m:r>
                            </m:e>
                          </m:d>
                        </m:e>
                      </m:func>
                      <m:func>
                        <m:funcPr>
                          <m:ctrlPr>
                            <a:rPr lang="en-GB" sz="800" i="1">
                              <a:solidFill>
                                <a:srgbClr val="C00000"/>
                              </a:solidFill>
                              <a:latin typeface="Cambria Math"/>
                            </a:rPr>
                          </m:ctrlPr>
                        </m:funcPr>
                        <m:fName>
                          <m:r>
                            <m:rPr>
                              <m:sty m:val="p"/>
                            </m:rPr>
                            <a:rPr lang="en-GB" sz="800" i="0">
                              <a:solidFill>
                                <a:srgbClr val="C00000"/>
                              </a:solidFill>
                              <a:latin typeface="Cambria Math"/>
                            </a:rPr>
                            <m:t>sin</m:t>
                          </m:r>
                        </m:fName>
                        <m:e>
                          <m:r>
                            <a:rPr lang="en-GB" sz="800" i="0">
                              <a:solidFill>
                                <a:srgbClr val="C00000"/>
                              </a:solidFill>
                              <a:latin typeface="Cambria Math"/>
                            </a:rPr>
                            <m:t>(</m:t>
                          </m:r>
                          <m:r>
                            <m:rPr>
                              <m:sty m:val="p"/>
                            </m:rPr>
                            <a:rPr lang="en-GB" sz="800" i="0">
                              <a:solidFill>
                                <a:srgbClr val="C00000"/>
                              </a:solidFill>
                              <a:latin typeface="Cambria Math"/>
                            </a:rPr>
                            <m:t>y</m:t>
                          </m:r>
                          <m:r>
                            <a:rPr lang="en-GB" sz="800" i="0">
                              <a:solidFill>
                                <a:srgbClr val="C00000"/>
                              </a:solidFill>
                              <a:latin typeface="Cambria Math"/>
                            </a:rPr>
                            <m:t>)</m:t>
                          </m:r>
                        </m:e>
                      </m:func>
                    </m:oMath>
                  </m:oMathPara>
                </a14:m>
                <a:endParaRPr lang="en-GB" sz="800" dirty="0" smtClean="0"/>
              </a:p>
              <a:p>
                <a:pPr algn="ctr"/>
                <a14:m>
                  <m:oMathPara xmlns:m="http://schemas.openxmlformats.org/officeDocument/2006/math">
                    <m:oMathParaPr>
                      <m:jc m:val="centerGroup"/>
                    </m:oMathParaPr>
                    <m:oMath xmlns:m="http://schemas.openxmlformats.org/officeDocument/2006/math">
                      <m:func>
                        <m:funcPr>
                          <m:ctrlPr>
                            <a:rPr lang="en-GB" sz="800" i="1" smtClean="0">
                              <a:solidFill>
                                <a:schemeClr val="accent3">
                                  <a:lumMod val="50000"/>
                                </a:schemeClr>
                              </a:solidFill>
                              <a:latin typeface="Cambria Math"/>
                            </a:rPr>
                          </m:ctrlPr>
                        </m:funcPr>
                        <m:fName>
                          <m:r>
                            <m:rPr>
                              <m:sty m:val="p"/>
                            </m:rPr>
                            <a:rPr lang="en-GB" sz="800" i="0">
                              <a:solidFill>
                                <a:schemeClr val="accent3">
                                  <a:lumMod val="50000"/>
                                </a:schemeClr>
                              </a:solidFill>
                              <a:latin typeface="Cambria Math"/>
                            </a:rPr>
                            <m:t>tan</m:t>
                          </m:r>
                        </m:fName>
                        <m:e>
                          <m:d>
                            <m:dPr>
                              <m:ctrlPr>
                                <a:rPr lang="en-GB" sz="800" i="1">
                                  <a:solidFill>
                                    <a:schemeClr val="accent3">
                                      <a:lumMod val="50000"/>
                                    </a:schemeClr>
                                  </a:solidFill>
                                  <a:latin typeface="Cambria Math"/>
                                </a:rPr>
                              </m:ctrlPr>
                            </m:dPr>
                            <m:e>
                              <m:r>
                                <m:rPr>
                                  <m:sty m:val="p"/>
                                </m:rPr>
                                <a:rPr lang="en-GB" sz="800" i="0">
                                  <a:solidFill>
                                    <a:schemeClr val="accent3">
                                      <a:lumMod val="50000"/>
                                    </a:schemeClr>
                                  </a:solidFill>
                                  <a:latin typeface="Cambria Math"/>
                                </a:rPr>
                                <m:t>x</m:t>
                              </m:r>
                              <m:r>
                                <a:rPr lang="en-GB" sz="800" i="0">
                                  <a:solidFill>
                                    <a:schemeClr val="accent3">
                                      <a:lumMod val="50000"/>
                                    </a:schemeClr>
                                  </a:solidFill>
                                  <a:latin typeface="Cambria Math"/>
                                </a:rPr>
                                <m:t>+</m:t>
                              </m:r>
                              <m:r>
                                <m:rPr>
                                  <m:sty m:val="p"/>
                                </m:rPr>
                                <a:rPr lang="en-GB" sz="800" i="0">
                                  <a:solidFill>
                                    <a:schemeClr val="accent3">
                                      <a:lumMod val="50000"/>
                                    </a:schemeClr>
                                  </a:solidFill>
                                  <a:latin typeface="Cambria Math"/>
                                </a:rPr>
                                <m:t>y</m:t>
                              </m:r>
                            </m:e>
                          </m:d>
                        </m:e>
                      </m:func>
                      <m:r>
                        <a:rPr lang="en-GB" sz="800" i="0">
                          <a:solidFill>
                            <a:schemeClr val="accent3">
                              <a:lumMod val="50000"/>
                            </a:schemeClr>
                          </a:solidFill>
                          <a:latin typeface="Cambria Math"/>
                        </a:rPr>
                        <m:t>=</m:t>
                      </m:r>
                      <m:f>
                        <m:fPr>
                          <m:ctrlPr>
                            <a:rPr lang="en-GB" sz="800" i="1">
                              <a:solidFill>
                                <a:schemeClr val="accent3">
                                  <a:lumMod val="50000"/>
                                </a:schemeClr>
                              </a:solidFill>
                              <a:latin typeface="Cambria Math"/>
                            </a:rPr>
                          </m:ctrlPr>
                        </m:fPr>
                        <m:num>
                          <m:d>
                            <m:dPr>
                              <m:ctrlPr>
                                <a:rPr lang="en-GB" sz="800" i="1">
                                  <a:solidFill>
                                    <a:schemeClr val="accent3">
                                      <a:lumMod val="50000"/>
                                    </a:schemeClr>
                                  </a:solidFill>
                                  <a:latin typeface="Cambria Math"/>
                                </a:rPr>
                              </m:ctrlPr>
                            </m:dPr>
                            <m:e>
                              <m:func>
                                <m:funcPr>
                                  <m:ctrlPr>
                                    <a:rPr lang="en-GB" sz="800" i="1">
                                      <a:solidFill>
                                        <a:schemeClr val="accent3">
                                          <a:lumMod val="50000"/>
                                        </a:schemeClr>
                                      </a:solidFill>
                                      <a:latin typeface="Cambria Math"/>
                                    </a:rPr>
                                  </m:ctrlPr>
                                </m:funcPr>
                                <m:fName>
                                  <m:r>
                                    <m:rPr>
                                      <m:sty m:val="p"/>
                                    </m:rPr>
                                    <a:rPr lang="en-GB" sz="800" i="0">
                                      <a:solidFill>
                                        <a:schemeClr val="accent3">
                                          <a:lumMod val="50000"/>
                                        </a:schemeClr>
                                      </a:solidFill>
                                      <a:latin typeface="Cambria Math"/>
                                    </a:rPr>
                                    <m:t>tan</m:t>
                                  </m:r>
                                </m:fName>
                                <m:e>
                                  <m:d>
                                    <m:dPr>
                                      <m:ctrlPr>
                                        <a:rPr lang="en-GB" sz="800" i="1">
                                          <a:solidFill>
                                            <a:schemeClr val="accent3">
                                              <a:lumMod val="50000"/>
                                            </a:schemeClr>
                                          </a:solidFill>
                                          <a:latin typeface="Cambria Math"/>
                                        </a:rPr>
                                      </m:ctrlPr>
                                    </m:dPr>
                                    <m:e>
                                      <m:r>
                                        <m:rPr>
                                          <m:sty m:val="p"/>
                                        </m:rPr>
                                        <a:rPr lang="en-GB" sz="800" i="0">
                                          <a:solidFill>
                                            <a:schemeClr val="accent3">
                                              <a:lumMod val="50000"/>
                                            </a:schemeClr>
                                          </a:solidFill>
                                          <a:latin typeface="Cambria Math"/>
                                        </a:rPr>
                                        <m:t>x</m:t>
                                      </m:r>
                                    </m:e>
                                  </m:d>
                                </m:e>
                              </m:func>
                              <m:r>
                                <a:rPr lang="en-GB" sz="800" i="0">
                                  <a:solidFill>
                                    <a:schemeClr val="accent3">
                                      <a:lumMod val="50000"/>
                                    </a:schemeClr>
                                  </a:solidFill>
                                  <a:latin typeface="Cambria Math"/>
                                </a:rPr>
                                <m:t>+</m:t>
                              </m:r>
                              <m:func>
                                <m:funcPr>
                                  <m:ctrlPr>
                                    <a:rPr lang="en-GB" sz="800" i="1">
                                      <a:solidFill>
                                        <a:schemeClr val="accent3">
                                          <a:lumMod val="50000"/>
                                        </a:schemeClr>
                                      </a:solidFill>
                                      <a:latin typeface="Cambria Math"/>
                                    </a:rPr>
                                  </m:ctrlPr>
                                </m:funcPr>
                                <m:fName>
                                  <m:r>
                                    <m:rPr>
                                      <m:sty m:val="p"/>
                                    </m:rPr>
                                    <a:rPr lang="en-GB" sz="800" i="0">
                                      <a:solidFill>
                                        <a:schemeClr val="accent3">
                                          <a:lumMod val="50000"/>
                                        </a:schemeClr>
                                      </a:solidFill>
                                      <a:latin typeface="Cambria Math"/>
                                    </a:rPr>
                                    <m:t>tan</m:t>
                                  </m:r>
                                </m:fName>
                                <m:e>
                                  <m:d>
                                    <m:dPr>
                                      <m:ctrlPr>
                                        <a:rPr lang="en-GB" sz="800" i="1">
                                          <a:solidFill>
                                            <a:schemeClr val="accent3">
                                              <a:lumMod val="50000"/>
                                            </a:schemeClr>
                                          </a:solidFill>
                                          <a:latin typeface="Cambria Math"/>
                                        </a:rPr>
                                      </m:ctrlPr>
                                    </m:dPr>
                                    <m:e>
                                      <m:r>
                                        <m:rPr>
                                          <m:sty m:val="p"/>
                                        </m:rPr>
                                        <a:rPr lang="en-GB" sz="800" i="0">
                                          <a:solidFill>
                                            <a:schemeClr val="accent3">
                                              <a:lumMod val="50000"/>
                                            </a:schemeClr>
                                          </a:solidFill>
                                          <a:latin typeface="Cambria Math"/>
                                        </a:rPr>
                                        <m:t>y</m:t>
                                      </m:r>
                                    </m:e>
                                  </m:d>
                                </m:e>
                              </m:func>
                            </m:e>
                          </m:d>
                        </m:num>
                        <m:den>
                          <m:r>
                            <a:rPr lang="en-GB" sz="800" i="0">
                              <a:solidFill>
                                <a:schemeClr val="accent3">
                                  <a:lumMod val="50000"/>
                                </a:schemeClr>
                              </a:solidFill>
                              <a:latin typeface="Cambria Math"/>
                            </a:rPr>
                            <m:t>1−</m:t>
                          </m:r>
                          <m:func>
                            <m:funcPr>
                              <m:ctrlPr>
                                <a:rPr lang="en-GB" sz="800" i="1">
                                  <a:solidFill>
                                    <a:schemeClr val="accent3">
                                      <a:lumMod val="50000"/>
                                    </a:schemeClr>
                                  </a:solidFill>
                                  <a:latin typeface="Cambria Math"/>
                                </a:rPr>
                              </m:ctrlPr>
                            </m:funcPr>
                            <m:fName>
                              <m:r>
                                <m:rPr>
                                  <m:sty m:val="p"/>
                                </m:rPr>
                                <a:rPr lang="en-GB" sz="800" i="0">
                                  <a:solidFill>
                                    <a:schemeClr val="accent3">
                                      <a:lumMod val="50000"/>
                                    </a:schemeClr>
                                  </a:solidFill>
                                  <a:latin typeface="Cambria Math"/>
                                </a:rPr>
                                <m:t>tan</m:t>
                              </m:r>
                            </m:fName>
                            <m:e>
                              <m:d>
                                <m:dPr>
                                  <m:ctrlPr>
                                    <a:rPr lang="en-GB" sz="800" i="1">
                                      <a:solidFill>
                                        <a:schemeClr val="accent3">
                                          <a:lumMod val="50000"/>
                                        </a:schemeClr>
                                      </a:solidFill>
                                      <a:latin typeface="Cambria Math"/>
                                    </a:rPr>
                                  </m:ctrlPr>
                                </m:dPr>
                                <m:e>
                                  <m:r>
                                    <m:rPr>
                                      <m:sty m:val="p"/>
                                    </m:rPr>
                                    <a:rPr lang="en-GB" sz="800" i="0">
                                      <a:solidFill>
                                        <a:schemeClr val="accent3">
                                          <a:lumMod val="50000"/>
                                        </a:schemeClr>
                                      </a:solidFill>
                                      <a:latin typeface="Cambria Math"/>
                                    </a:rPr>
                                    <m:t>x</m:t>
                                  </m:r>
                                </m:e>
                              </m:d>
                            </m:e>
                          </m:func>
                          <m:func>
                            <m:funcPr>
                              <m:ctrlPr>
                                <a:rPr lang="en-GB" sz="800" i="1">
                                  <a:solidFill>
                                    <a:schemeClr val="accent3">
                                      <a:lumMod val="50000"/>
                                    </a:schemeClr>
                                  </a:solidFill>
                                  <a:latin typeface="Cambria Math"/>
                                </a:rPr>
                              </m:ctrlPr>
                            </m:funcPr>
                            <m:fName>
                              <m:r>
                                <m:rPr>
                                  <m:sty m:val="p"/>
                                </m:rPr>
                                <a:rPr lang="en-GB" sz="800" i="0">
                                  <a:solidFill>
                                    <a:schemeClr val="accent3">
                                      <a:lumMod val="50000"/>
                                    </a:schemeClr>
                                  </a:solidFill>
                                  <a:latin typeface="Cambria Math"/>
                                </a:rPr>
                                <m:t>tan</m:t>
                              </m:r>
                            </m:fName>
                            <m:e>
                              <m:d>
                                <m:dPr>
                                  <m:ctrlPr>
                                    <a:rPr lang="en-GB" sz="800" i="1">
                                      <a:solidFill>
                                        <a:schemeClr val="accent3">
                                          <a:lumMod val="50000"/>
                                        </a:schemeClr>
                                      </a:solidFill>
                                      <a:latin typeface="Cambria Math"/>
                                    </a:rPr>
                                  </m:ctrlPr>
                                </m:dPr>
                                <m:e>
                                  <m:r>
                                    <m:rPr>
                                      <m:sty m:val="p"/>
                                    </m:rPr>
                                    <a:rPr lang="en-GB" sz="800" i="0">
                                      <a:solidFill>
                                        <a:schemeClr val="accent3">
                                          <a:lumMod val="50000"/>
                                        </a:schemeClr>
                                      </a:solidFill>
                                      <a:latin typeface="Cambria Math"/>
                                    </a:rPr>
                                    <m:t>y</m:t>
                                  </m:r>
                                </m:e>
                              </m:d>
                            </m:e>
                          </m:func>
                        </m:den>
                      </m:f>
                      <m:r>
                        <a:rPr lang="en-GB" sz="800" i="0">
                          <a:solidFill>
                            <a:schemeClr val="accent3">
                              <a:lumMod val="50000"/>
                            </a:schemeClr>
                          </a:solidFill>
                          <a:latin typeface="Cambria Math"/>
                        </a:rPr>
                        <m:t>=</m:t>
                      </m:r>
                      <m:f>
                        <m:fPr>
                          <m:ctrlPr>
                            <a:rPr lang="en-GB" sz="800" i="1">
                              <a:solidFill>
                                <a:schemeClr val="accent3">
                                  <a:lumMod val="50000"/>
                                </a:schemeClr>
                              </a:solidFill>
                              <a:latin typeface="Cambria Math"/>
                            </a:rPr>
                          </m:ctrlPr>
                        </m:fPr>
                        <m:num>
                          <m:func>
                            <m:funcPr>
                              <m:ctrlPr>
                                <a:rPr lang="en-GB" sz="800" i="1">
                                  <a:solidFill>
                                    <a:schemeClr val="accent3">
                                      <a:lumMod val="50000"/>
                                    </a:schemeClr>
                                  </a:solidFill>
                                  <a:latin typeface="Cambria Math"/>
                                </a:rPr>
                              </m:ctrlPr>
                            </m:funcPr>
                            <m:fName>
                              <m:r>
                                <m:rPr>
                                  <m:sty m:val="p"/>
                                </m:rPr>
                                <a:rPr lang="en-GB" sz="800" i="0">
                                  <a:solidFill>
                                    <a:schemeClr val="accent3">
                                      <a:lumMod val="50000"/>
                                    </a:schemeClr>
                                  </a:solidFill>
                                  <a:latin typeface="Cambria Math"/>
                                </a:rPr>
                                <m:t>sin</m:t>
                              </m:r>
                            </m:fName>
                            <m:e>
                              <m:d>
                                <m:dPr>
                                  <m:ctrlPr>
                                    <a:rPr lang="en-GB" sz="800" i="1">
                                      <a:solidFill>
                                        <a:schemeClr val="accent3">
                                          <a:lumMod val="50000"/>
                                        </a:schemeClr>
                                      </a:solidFill>
                                      <a:latin typeface="Cambria Math"/>
                                    </a:rPr>
                                  </m:ctrlPr>
                                </m:dPr>
                                <m:e>
                                  <m:r>
                                    <m:rPr>
                                      <m:sty m:val="p"/>
                                    </m:rPr>
                                    <a:rPr lang="en-GB" sz="800" i="0">
                                      <a:solidFill>
                                        <a:schemeClr val="accent3">
                                          <a:lumMod val="50000"/>
                                        </a:schemeClr>
                                      </a:solidFill>
                                      <a:latin typeface="Cambria Math"/>
                                    </a:rPr>
                                    <m:t>x</m:t>
                                  </m:r>
                                  <m:r>
                                    <a:rPr lang="en-GB" sz="800" i="0">
                                      <a:solidFill>
                                        <a:schemeClr val="accent3">
                                          <a:lumMod val="50000"/>
                                        </a:schemeClr>
                                      </a:solidFill>
                                      <a:latin typeface="Cambria Math"/>
                                    </a:rPr>
                                    <m:t>+</m:t>
                                  </m:r>
                                  <m:r>
                                    <m:rPr>
                                      <m:sty m:val="p"/>
                                    </m:rPr>
                                    <a:rPr lang="en-GB" sz="800" i="0">
                                      <a:solidFill>
                                        <a:schemeClr val="accent3">
                                          <a:lumMod val="50000"/>
                                        </a:schemeClr>
                                      </a:solidFill>
                                      <a:latin typeface="Cambria Math"/>
                                    </a:rPr>
                                    <m:t>y</m:t>
                                  </m:r>
                                </m:e>
                              </m:d>
                            </m:e>
                          </m:func>
                        </m:num>
                        <m:den>
                          <m:func>
                            <m:funcPr>
                              <m:ctrlPr>
                                <a:rPr lang="en-GB" sz="800" i="1">
                                  <a:solidFill>
                                    <a:schemeClr val="accent3">
                                      <a:lumMod val="50000"/>
                                    </a:schemeClr>
                                  </a:solidFill>
                                  <a:latin typeface="Cambria Math"/>
                                </a:rPr>
                              </m:ctrlPr>
                            </m:funcPr>
                            <m:fName>
                              <m:r>
                                <m:rPr>
                                  <m:sty m:val="p"/>
                                </m:rPr>
                                <a:rPr lang="en-GB" sz="800" i="0">
                                  <a:solidFill>
                                    <a:schemeClr val="accent3">
                                      <a:lumMod val="50000"/>
                                    </a:schemeClr>
                                  </a:solidFill>
                                  <a:latin typeface="Cambria Math"/>
                                </a:rPr>
                                <m:t>cos</m:t>
                              </m:r>
                            </m:fName>
                            <m:e>
                              <m:d>
                                <m:dPr>
                                  <m:ctrlPr>
                                    <a:rPr lang="en-GB" sz="800" i="1">
                                      <a:solidFill>
                                        <a:schemeClr val="accent3">
                                          <a:lumMod val="50000"/>
                                        </a:schemeClr>
                                      </a:solidFill>
                                      <a:latin typeface="Cambria Math"/>
                                    </a:rPr>
                                  </m:ctrlPr>
                                </m:dPr>
                                <m:e>
                                  <m:r>
                                    <m:rPr>
                                      <m:sty m:val="p"/>
                                    </m:rPr>
                                    <a:rPr lang="en-GB" sz="800" i="0">
                                      <a:solidFill>
                                        <a:schemeClr val="accent3">
                                          <a:lumMod val="50000"/>
                                        </a:schemeClr>
                                      </a:solidFill>
                                      <a:latin typeface="Cambria Math"/>
                                    </a:rPr>
                                    <m:t>x</m:t>
                                  </m:r>
                                  <m:r>
                                    <a:rPr lang="en-GB" sz="800" i="0">
                                      <a:solidFill>
                                        <a:schemeClr val="accent3">
                                          <a:lumMod val="50000"/>
                                        </a:schemeClr>
                                      </a:solidFill>
                                      <a:latin typeface="Cambria Math"/>
                                    </a:rPr>
                                    <m:t>+</m:t>
                                  </m:r>
                                  <m:r>
                                    <m:rPr>
                                      <m:sty m:val="p"/>
                                    </m:rPr>
                                    <a:rPr lang="en-GB" sz="800" i="0">
                                      <a:solidFill>
                                        <a:schemeClr val="accent3">
                                          <a:lumMod val="50000"/>
                                        </a:schemeClr>
                                      </a:solidFill>
                                      <a:latin typeface="Cambria Math"/>
                                    </a:rPr>
                                    <m:t>y</m:t>
                                  </m:r>
                                </m:e>
                              </m:d>
                            </m:e>
                          </m:func>
                        </m:den>
                      </m:f>
                    </m:oMath>
                  </m:oMathPara>
                </a14:m>
                <a:endParaRPr lang="en-GB" sz="800" dirty="0" smtClean="0"/>
              </a:p>
              <a:p>
                <a:pPr algn="ctr"/>
                <a14:m>
                  <m:oMathPara xmlns:m="http://schemas.openxmlformats.org/officeDocument/2006/math">
                    <m:oMathParaPr>
                      <m:jc m:val="centerGroup"/>
                    </m:oMathParaPr>
                    <m:oMath xmlns:m="http://schemas.openxmlformats.org/officeDocument/2006/math">
                      <m:func>
                        <m:funcPr>
                          <m:ctrlPr>
                            <a:rPr lang="en-GB" sz="800" i="1" smtClean="0">
                              <a:solidFill>
                                <a:srgbClr val="C00000"/>
                              </a:solidFill>
                              <a:latin typeface="Cambria Math"/>
                            </a:rPr>
                          </m:ctrlPr>
                        </m:funcPr>
                        <m:fName>
                          <m:r>
                            <m:rPr>
                              <m:sty m:val="p"/>
                            </m:rPr>
                            <a:rPr lang="en-GB" sz="800" i="0">
                              <a:solidFill>
                                <a:srgbClr val="C00000"/>
                              </a:solidFill>
                              <a:latin typeface="Cambria Math"/>
                            </a:rPr>
                            <m:t>tan</m:t>
                          </m:r>
                        </m:fName>
                        <m:e>
                          <m:d>
                            <m:dPr>
                              <m:ctrlPr>
                                <a:rPr lang="en-GB" sz="800" i="1">
                                  <a:solidFill>
                                    <a:srgbClr val="C00000"/>
                                  </a:solidFill>
                                  <a:latin typeface="Cambria Math"/>
                                </a:rPr>
                              </m:ctrlPr>
                            </m:dPr>
                            <m:e>
                              <m:r>
                                <m:rPr>
                                  <m:sty m:val="p"/>
                                </m:rPr>
                                <a:rPr lang="en-GB" sz="800" i="0">
                                  <a:solidFill>
                                    <a:srgbClr val="C00000"/>
                                  </a:solidFill>
                                  <a:latin typeface="Cambria Math"/>
                                </a:rPr>
                                <m:t>x</m:t>
                              </m:r>
                              <m:r>
                                <a:rPr lang="en-GB" sz="800" i="0">
                                  <a:solidFill>
                                    <a:srgbClr val="C00000"/>
                                  </a:solidFill>
                                  <a:latin typeface="Cambria Math"/>
                                </a:rPr>
                                <m:t>−</m:t>
                              </m:r>
                              <m:r>
                                <m:rPr>
                                  <m:sty m:val="p"/>
                                </m:rPr>
                                <a:rPr lang="en-GB" sz="800" i="0">
                                  <a:solidFill>
                                    <a:srgbClr val="C00000"/>
                                  </a:solidFill>
                                  <a:latin typeface="Cambria Math"/>
                                </a:rPr>
                                <m:t>y</m:t>
                              </m:r>
                            </m:e>
                          </m:d>
                        </m:e>
                      </m:func>
                      <m:r>
                        <a:rPr lang="en-GB" sz="800" i="0">
                          <a:solidFill>
                            <a:srgbClr val="C00000"/>
                          </a:solidFill>
                          <a:latin typeface="Cambria Math"/>
                        </a:rPr>
                        <m:t>=</m:t>
                      </m:r>
                      <m:f>
                        <m:fPr>
                          <m:ctrlPr>
                            <a:rPr lang="en-GB" sz="800" i="1">
                              <a:solidFill>
                                <a:srgbClr val="C00000"/>
                              </a:solidFill>
                              <a:latin typeface="Cambria Math"/>
                            </a:rPr>
                          </m:ctrlPr>
                        </m:fPr>
                        <m:num>
                          <m:d>
                            <m:dPr>
                              <m:ctrlPr>
                                <a:rPr lang="en-GB" sz="800" i="1">
                                  <a:solidFill>
                                    <a:srgbClr val="C00000"/>
                                  </a:solidFill>
                                  <a:latin typeface="Cambria Math"/>
                                </a:rPr>
                              </m:ctrlPr>
                            </m:dPr>
                            <m:e>
                              <m:func>
                                <m:funcPr>
                                  <m:ctrlPr>
                                    <a:rPr lang="en-GB" sz="800" i="1">
                                      <a:solidFill>
                                        <a:srgbClr val="C00000"/>
                                      </a:solidFill>
                                      <a:latin typeface="Cambria Math"/>
                                    </a:rPr>
                                  </m:ctrlPr>
                                </m:funcPr>
                                <m:fName>
                                  <m:r>
                                    <m:rPr>
                                      <m:sty m:val="p"/>
                                    </m:rPr>
                                    <a:rPr lang="en-GB" sz="800" i="0">
                                      <a:solidFill>
                                        <a:srgbClr val="C00000"/>
                                      </a:solidFill>
                                      <a:latin typeface="Cambria Math"/>
                                    </a:rPr>
                                    <m:t>tan</m:t>
                                  </m:r>
                                </m:fName>
                                <m:e>
                                  <m:d>
                                    <m:dPr>
                                      <m:ctrlPr>
                                        <a:rPr lang="en-GB" sz="800" i="1">
                                          <a:solidFill>
                                            <a:srgbClr val="C00000"/>
                                          </a:solidFill>
                                          <a:latin typeface="Cambria Math"/>
                                        </a:rPr>
                                      </m:ctrlPr>
                                    </m:dPr>
                                    <m:e>
                                      <m:r>
                                        <m:rPr>
                                          <m:sty m:val="p"/>
                                        </m:rPr>
                                        <a:rPr lang="en-GB" sz="800" i="0">
                                          <a:solidFill>
                                            <a:srgbClr val="C00000"/>
                                          </a:solidFill>
                                          <a:latin typeface="Cambria Math"/>
                                        </a:rPr>
                                        <m:t>x</m:t>
                                      </m:r>
                                    </m:e>
                                  </m:d>
                                </m:e>
                              </m:func>
                              <m:r>
                                <a:rPr lang="en-GB" sz="800" i="0">
                                  <a:solidFill>
                                    <a:srgbClr val="C00000"/>
                                  </a:solidFill>
                                  <a:latin typeface="Cambria Math"/>
                                </a:rPr>
                                <m:t>−</m:t>
                              </m:r>
                              <m:func>
                                <m:funcPr>
                                  <m:ctrlPr>
                                    <a:rPr lang="en-GB" sz="800" i="1">
                                      <a:solidFill>
                                        <a:srgbClr val="C00000"/>
                                      </a:solidFill>
                                      <a:latin typeface="Cambria Math"/>
                                    </a:rPr>
                                  </m:ctrlPr>
                                </m:funcPr>
                                <m:fName>
                                  <m:r>
                                    <m:rPr>
                                      <m:sty m:val="p"/>
                                    </m:rPr>
                                    <a:rPr lang="en-GB" sz="800" i="0">
                                      <a:solidFill>
                                        <a:srgbClr val="C00000"/>
                                      </a:solidFill>
                                      <a:latin typeface="Cambria Math"/>
                                    </a:rPr>
                                    <m:t>tan</m:t>
                                  </m:r>
                                </m:fName>
                                <m:e>
                                  <m:d>
                                    <m:dPr>
                                      <m:ctrlPr>
                                        <a:rPr lang="en-GB" sz="800" i="1">
                                          <a:solidFill>
                                            <a:srgbClr val="C00000"/>
                                          </a:solidFill>
                                          <a:latin typeface="Cambria Math"/>
                                        </a:rPr>
                                      </m:ctrlPr>
                                    </m:dPr>
                                    <m:e>
                                      <m:r>
                                        <m:rPr>
                                          <m:sty m:val="p"/>
                                        </m:rPr>
                                        <a:rPr lang="en-GB" sz="800" i="0">
                                          <a:solidFill>
                                            <a:srgbClr val="C00000"/>
                                          </a:solidFill>
                                          <a:latin typeface="Cambria Math"/>
                                        </a:rPr>
                                        <m:t>y</m:t>
                                      </m:r>
                                    </m:e>
                                  </m:d>
                                </m:e>
                              </m:func>
                            </m:e>
                          </m:d>
                        </m:num>
                        <m:den>
                          <m:r>
                            <a:rPr lang="en-GB" sz="800" i="0">
                              <a:solidFill>
                                <a:srgbClr val="C00000"/>
                              </a:solidFill>
                              <a:latin typeface="Cambria Math"/>
                            </a:rPr>
                            <m:t>1+</m:t>
                          </m:r>
                          <m:func>
                            <m:funcPr>
                              <m:ctrlPr>
                                <a:rPr lang="en-GB" sz="800" i="1">
                                  <a:solidFill>
                                    <a:srgbClr val="C00000"/>
                                  </a:solidFill>
                                  <a:latin typeface="Cambria Math"/>
                                </a:rPr>
                              </m:ctrlPr>
                            </m:funcPr>
                            <m:fName>
                              <m:r>
                                <m:rPr>
                                  <m:sty m:val="p"/>
                                </m:rPr>
                                <a:rPr lang="en-GB" sz="800" i="0">
                                  <a:solidFill>
                                    <a:srgbClr val="C00000"/>
                                  </a:solidFill>
                                  <a:latin typeface="Cambria Math"/>
                                </a:rPr>
                                <m:t>tan</m:t>
                              </m:r>
                            </m:fName>
                            <m:e>
                              <m:d>
                                <m:dPr>
                                  <m:ctrlPr>
                                    <a:rPr lang="en-GB" sz="800" i="1">
                                      <a:solidFill>
                                        <a:srgbClr val="C00000"/>
                                      </a:solidFill>
                                      <a:latin typeface="Cambria Math"/>
                                    </a:rPr>
                                  </m:ctrlPr>
                                </m:dPr>
                                <m:e>
                                  <m:r>
                                    <m:rPr>
                                      <m:sty m:val="p"/>
                                    </m:rPr>
                                    <a:rPr lang="en-GB" sz="800" i="0">
                                      <a:solidFill>
                                        <a:srgbClr val="C00000"/>
                                      </a:solidFill>
                                      <a:latin typeface="Cambria Math"/>
                                    </a:rPr>
                                    <m:t>x</m:t>
                                  </m:r>
                                </m:e>
                              </m:d>
                            </m:e>
                          </m:func>
                          <m:func>
                            <m:funcPr>
                              <m:ctrlPr>
                                <a:rPr lang="en-GB" sz="800" i="1">
                                  <a:solidFill>
                                    <a:srgbClr val="C00000"/>
                                  </a:solidFill>
                                  <a:latin typeface="Cambria Math"/>
                                </a:rPr>
                              </m:ctrlPr>
                            </m:funcPr>
                            <m:fName>
                              <m:r>
                                <m:rPr>
                                  <m:sty m:val="p"/>
                                </m:rPr>
                                <a:rPr lang="en-GB" sz="800" i="0">
                                  <a:solidFill>
                                    <a:srgbClr val="C00000"/>
                                  </a:solidFill>
                                  <a:latin typeface="Cambria Math"/>
                                </a:rPr>
                                <m:t>tan</m:t>
                              </m:r>
                            </m:fName>
                            <m:e>
                              <m:d>
                                <m:dPr>
                                  <m:ctrlPr>
                                    <a:rPr lang="en-GB" sz="800" i="1">
                                      <a:solidFill>
                                        <a:srgbClr val="C00000"/>
                                      </a:solidFill>
                                      <a:latin typeface="Cambria Math"/>
                                    </a:rPr>
                                  </m:ctrlPr>
                                </m:dPr>
                                <m:e>
                                  <m:r>
                                    <m:rPr>
                                      <m:sty m:val="p"/>
                                    </m:rPr>
                                    <a:rPr lang="en-GB" sz="800" i="0">
                                      <a:solidFill>
                                        <a:srgbClr val="C00000"/>
                                      </a:solidFill>
                                      <a:latin typeface="Cambria Math"/>
                                    </a:rPr>
                                    <m:t>y</m:t>
                                  </m:r>
                                </m:e>
                              </m:d>
                            </m:e>
                          </m:func>
                        </m:den>
                      </m:f>
                      <m:r>
                        <a:rPr lang="en-GB" sz="800" i="0">
                          <a:solidFill>
                            <a:srgbClr val="C00000"/>
                          </a:solidFill>
                          <a:latin typeface="Cambria Math"/>
                        </a:rPr>
                        <m:t>=</m:t>
                      </m:r>
                      <m:f>
                        <m:fPr>
                          <m:ctrlPr>
                            <a:rPr lang="en-GB" sz="800" i="1">
                              <a:solidFill>
                                <a:srgbClr val="C00000"/>
                              </a:solidFill>
                              <a:latin typeface="Cambria Math"/>
                            </a:rPr>
                          </m:ctrlPr>
                        </m:fPr>
                        <m:num>
                          <m:func>
                            <m:funcPr>
                              <m:ctrlPr>
                                <a:rPr lang="en-GB" sz="800" i="1">
                                  <a:solidFill>
                                    <a:srgbClr val="C00000"/>
                                  </a:solidFill>
                                  <a:latin typeface="Cambria Math"/>
                                </a:rPr>
                              </m:ctrlPr>
                            </m:funcPr>
                            <m:fName>
                              <m:r>
                                <m:rPr>
                                  <m:sty m:val="p"/>
                                </m:rPr>
                                <a:rPr lang="en-GB" sz="800" i="0">
                                  <a:solidFill>
                                    <a:srgbClr val="C00000"/>
                                  </a:solidFill>
                                  <a:latin typeface="Cambria Math"/>
                                </a:rPr>
                                <m:t>sin</m:t>
                              </m:r>
                            </m:fName>
                            <m:e>
                              <m:d>
                                <m:dPr>
                                  <m:ctrlPr>
                                    <a:rPr lang="en-GB" sz="800" i="1">
                                      <a:solidFill>
                                        <a:srgbClr val="C00000"/>
                                      </a:solidFill>
                                      <a:latin typeface="Cambria Math"/>
                                    </a:rPr>
                                  </m:ctrlPr>
                                </m:dPr>
                                <m:e>
                                  <m:r>
                                    <m:rPr>
                                      <m:sty m:val="p"/>
                                    </m:rPr>
                                    <a:rPr lang="en-GB" sz="800" i="0">
                                      <a:solidFill>
                                        <a:srgbClr val="C00000"/>
                                      </a:solidFill>
                                      <a:latin typeface="Cambria Math"/>
                                    </a:rPr>
                                    <m:t>x</m:t>
                                  </m:r>
                                  <m:r>
                                    <a:rPr lang="en-GB" sz="800" i="0">
                                      <a:solidFill>
                                        <a:srgbClr val="C00000"/>
                                      </a:solidFill>
                                      <a:latin typeface="Cambria Math"/>
                                    </a:rPr>
                                    <m:t>−</m:t>
                                  </m:r>
                                  <m:r>
                                    <m:rPr>
                                      <m:sty m:val="p"/>
                                    </m:rPr>
                                    <a:rPr lang="en-GB" sz="800" i="0">
                                      <a:solidFill>
                                        <a:srgbClr val="C00000"/>
                                      </a:solidFill>
                                      <a:latin typeface="Cambria Math"/>
                                    </a:rPr>
                                    <m:t>y</m:t>
                                  </m:r>
                                </m:e>
                              </m:d>
                            </m:e>
                          </m:func>
                        </m:num>
                        <m:den>
                          <m:func>
                            <m:funcPr>
                              <m:ctrlPr>
                                <a:rPr lang="en-GB" sz="800" i="1">
                                  <a:solidFill>
                                    <a:srgbClr val="C00000"/>
                                  </a:solidFill>
                                  <a:latin typeface="Cambria Math"/>
                                </a:rPr>
                              </m:ctrlPr>
                            </m:funcPr>
                            <m:fName>
                              <m:r>
                                <m:rPr>
                                  <m:sty m:val="p"/>
                                </m:rPr>
                                <a:rPr lang="en-GB" sz="800" i="0">
                                  <a:solidFill>
                                    <a:srgbClr val="C00000"/>
                                  </a:solidFill>
                                  <a:latin typeface="Cambria Math"/>
                                </a:rPr>
                                <m:t>cos</m:t>
                              </m:r>
                            </m:fName>
                            <m:e>
                              <m:d>
                                <m:dPr>
                                  <m:ctrlPr>
                                    <a:rPr lang="en-GB" sz="800" i="1">
                                      <a:solidFill>
                                        <a:srgbClr val="C00000"/>
                                      </a:solidFill>
                                      <a:latin typeface="Cambria Math"/>
                                    </a:rPr>
                                  </m:ctrlPr>
                                </m:dPr>
                                <m:e>
                                  <m:r>
                                    <m:rPr>
                                      <m:sty m:val="p"/>
                                    </m:rPr>
                                    <a:rPr lang="en-GB" sz="800" i="0">
                                      <a:solidFill>
                                        <a:srgbClr val="C00000"/>
                                      </a:solidFill>
                                      <a:latin typeface="Cambria Math"/>
                                    </a:rPr>
                                    <m:t>x</m:t>
                                  </m:r>
                                  <m:r>
                                    <a:rPr lang="en-GB" sz="800" i="0">
                                      <a:solidFill>
                                        <a:srgbClr val="C00000"/>
                                      </a:solidFill>
                                      <a:latin typeface="Cambria Math"/>
                                    </a:rPr>
                                    <m:t>−</m:t>
                                  </m:r>
                                  <m:r>
                                    <m:rPr>
                                      <m:sty m:val="p"/>
                                    </m:rPr>
                                    <a:rPr lang="en-GB" sz="800" i="0">
                                      <a:solidFill>
                                        <a:srgbClr val="C00000"/>
                                      </a:solidFill>
                                      <a:latin typeface="Cambria Math"/>
                                    </a:rPr>
                                    <m:t>y</m:t>
                                  </m:r>
                                </m:e>
                              </m:d>
                            </m:e>
                          </m:func>
                        </m:den>
                      </m:f>
                    </m:oMath>
                  </m:oMathPara>
                </a14:m>
                <a:endParaRPr lang="en-GB" sz="800" dirty="0" smtClean="0"/>
              </a:p>
              <a:p>
                <a:pPr algn="ctr"/>
                <a14:m>
                  <m:oMathPara xmlns:m="http://schemas.openxmlformats.org/officeDocument/2006/math">
                    <m:oMathParaPr>
                      <m:jc m:val="centerGroup"/>
                    </m:oMathParaPr>
                    <m:oMath xmlns:m="http://schemas.openxmlformats.org/officeDocument/2006/math">
                      <m:func>
                        <m:funcPr>
                          <m:ctrlPr>
                            <a:rPr lang="en-GB" sz="800" i="1">
                              <a:latin typeface="Cambria Math"/>
                            </a:rPr>
                          </m:ctrlPr>
                        </m:funcPr>
                        <m:fName>
                          <m:sSup>
                            <m:sSupPr>
                              <m:ctrlPr>
                                <a:rPr lang="en-GB" sz="800" i="1">
                                  <a:latin typeface="Cambria Math"/>
                                </a:rPr>
                              </m:ctrlPr>
                            </m:sSupPr>
                            <m:e>
                              <m:r>
                                <m:rPr>
                                  <m:sty m:val="p"/>
                                </m:rPr>
                                <a:rPr lang="en-GB" sz="800" i="0">
                                  <a:latin typeface="Cambria Math"/>
                                </a:rPr>
                                <m:t>cos</m:t>
                              </m:r>
                            </m:e>
                            <m:sup>
                              <m:r>
                                <a:rPr lang="en-GB" sz="800" i="0">
                                  <a:latin typeface="Cambria Math"/>
                                </a:rPr>
                                <m:t>2</m:t>
                              </m:r>
                            </m:sup>
                          </m:sSup>
                        </m:fName>
                        <m:e>
                          <m:d>
                            <m:dPr>
                              <m:ctrlPr>
                                <a:rPr lang="en-GB" sz="800" i="1">
                                  <a:latin typeface="Cambria Math"/>
                                </a:rPr>
                              </m:ctrlPr>
                            </m:dPr>
                            <m:e>
                              <m:r>
                                <m:rPr>
                                  <m:sty m:val="p"/>
                                </m:rPr>
                                <a:rPr lang="en-GB" sz="800" i="0">
                                  <a:latin typeface="Cambria Math"/>
                                </a:rPr>
                                <m:t>x</m:t>
                              </m:r>
                            </m:e>
                          </m:d>
                        </m:e>
                      </m:func>
                      <m:r>
                        <a:rPr lang="en-GB" sz="800" i="0">
                          <a:latin typeface="Cambria Math"/>
                        </a:rPr>
                        <m:t>=1−</m:t>
                      </m:r>
                      <m:func>
                        <m:funcPr>
                          <m:ctrlPr>
                            <a:rPr lang="en-GB" sz="800" i="1">
                              <a:latin typeface="Cambria Math"/>
                            </a:rPr>
                          </m:ctrlPr>
                        </m:funcPr>
                        <m:fName>
                          <m:sSup>
                            <m:sSupPr>
                              <m:ctrlPr>
                                <a:rPr lang="en-GB" sz="800" i="1">
                                  <a:latin typeface="Cambria Math"/>
                                </a:rPr>
                              </m:ctrlPr>
                            </m:sSupPr>
                            <m:e>
                              <m:r>
                                <m:rPr>
                                  <m:sty m:val="p"/>
                                </m:rPr>
                                <a:rPr lang="en-GB" sz="800" i="0">
                                  <a:latin typeface="Cambria Math"/>
                                </a:rPr>
                                <m:t>sin</m:t>
                              </m:r>
                            </m:e>
                            <m:sup>
                              <m:r>
                                <a:rPr lang="en-GB" sz="800" i="0">
                                  <a:latin typeface="Cambria Math"/>
                                </a:rPr>
                                <m:t>2</m:t>
                              </m:r>
                            </m:sup>
                          </m:sSup>
                        </m:fName>
                        <m:e>
                          <m:d>
                            <m:dPr>
                              <m:ctrlPr>
                                <a:rPr lang="en-GB" sz="800" i="1">
                                  <a:latin typeface="Cambria Math"/>
                                </a:rPr>
                              </m:ctrlPr>
                            </m:dPr>
                            <m:e>
                              <m:r>
                                <m:rPr>
                                  <m:sty m:val="p"/>
                                </m:rPr>
                                <a:rPr lang="en-GB" sz="800" i="0">
                                  <a:latin typeface="Cambria Math"/>
                                </a:rPr>
                                <m:t>x</m:t>
                              </m:r>
                            </m:e>
                          </m:d>
                        </m:e>
                      </m:func>
                    </m:oMath>
                  </m:oMathPara>
                </a14:m>
                <a:endParaRPr lang="en-GB" sz="800" dirty="0" smtClean="0"/>
              </a:p>
              <a:p>
                <a:pPr algn="ctr"/>
                <a14:m>
                  <m:oMathPara xmlns:m="http://schemas.openxmlformats.org/officeDocument/2006/math">
                    <m:oMathParaPr>
                      <m:jc m:val="centerGroup"/>
                    </m:oMathParaPr>
                    <m:oMath xmlns:m="http://schemas.openxmlformats.org/officeDocument/2006/math">
                      <m:func>
                        <m:funcPr>
                          <m:ctrlPr>
                            <a:rPr lang="en-GB" sz="800" i="1">
                              <a:latin typeface="Cambria Math"/>
                            </a:rPr>
                          </m:ctrlPr>
                        </m:funcPr>
                        <m:fName>
                          <m:r>
                            <m:rPr>
                              <m:sty m:val="p"/>
                            </m:rPr>
                            <a:rPr lang="en-GB" sz="800" i="0">
                              <a:latin typeface="Cambria Math"/>
                            </a:rPr>
                            <m:t>cos</m:t>
                          </m:r>
                        </m:fName>
                        <m:e>
                          <m:d>
                            <m:dPr>
                              <m:ctrlPr>
                                <a:rPr lang="en-GB" sz="800" i="1">
                                  <a:latin typeface="Cambria Math"/>
                                </a:rPr>
                              </m:ctrlPr>
                            </m:dPr>
                            <m:e>
                              <m:r>
                                <a:rPr lang="en-GB" sz="800" i="0">
                                  <a:latin typeface="Cambria Math"/>
                                </a:rPr>
                                <m:t>2</m:t>
                              </m:r>
                              <m:r>
                                <m:rPr>
                                  <m:sty m:val="p"/>
                                </m:rPr>
                                <a:rPr lang="en-GB" sz="800" i="0">
                                  <a:latin typeface="Cambria Math"/>
                                </a:rPr>
                                <m:t>x</m:t>
                              </m:r>
                            </m:e>
                          </m:d>
                          <m:r>
                            <a:rPr lang="en-GB" sz="800" i="0">
                              <a:latin typeface="Cambria Math"/>
                            </a:rPr>
                            <m:t>=</m:t>
                          </m:r>
                        </m:e>
                      </m:func>
                      <m:func>
                        <m:funcPr>
                          <m:ctrlPr>
                            <a:rPr lang="en-GB" sz="800" i="1">
                              <a:latin typeface="Cambria Math"/>
                            </a:rPr>
                          </m:ctrlPr>
                        </m:funcPr>
                        <m:fName>
                          <m:sSup>
                            <m:sSupPr>
                              <m:ctrlPr>
                                <a:rPr lang="en-GB" sz="800" i="1">
                                  <a:latin typeface="Cambria Math"/>
                                </a:rPr>
                              </m:ctrlPr>
                            </m:sSupPr>
                            <m:e>
                              <m:r>
                                <m:rPr>
                                  <m:sty m:val="p"/>
                                </m:rPr>
                                <a:rPr lang="en-GB" sz="800" i="0">
                                  <a:latin typeface="Cambria Math"/>
                                </a:rPr>
                                <m:t>cos</m:t>
                              </m:r>
                            </m:e>
                            <m:sup>
                              <m:r>
                                <a:rPr lang="en-GB" sz="800" i="0">
                                  <a:latin typeface="Cambria Math"/>
                                </a:rPr>
                                <m:t>2</m:t>
                              </m:r>
                            </m:sup>
                          </m:sSup>
                        </m:fName>
                        <m:e>
                          <m:d>
                            <m:dPr>
                              <m:ctrlPr>
                                <a:rPr lang="en-GB" sz="800" i="1">
                                  <a:latin typeface="Cambria Math"/>
                                </a:rPr>
                              </m:ctrlPr>
                            </m:dPr>
                            <m:e>
                              <m:r>
                                <m:rPr>
                                  <m:sty m:val="p"/>
                                </m:rPr>
                                <a:rPr lang="en-GB" sz="800" i="0">
                                  <a:latin typeface="Cambria Math"/>
                                </a:rPr>
                                <m:t>x</m:t>
                              </m:r>
                            </m:e>
                          </m:d>
                        </m:e>
                      </m:func>
                      <m:r>
                        <a:rPr lang="en-GB" sz="800" i="0">
                          <a:latin typeface="Cambria Math"/>
                        </a:rPr>
                        <m:t>−</m:t>
                      </m:r>
                      <m:func>
                        <m:funcPr>
                          <m:ctrlPr>
                            <a:rPr lang="en-GB" sz="800" i="1">
                              <a:latin typeface="Cambria Math"/>
                            </a:rPr>
                          </m:ctrlPr>
                        </m:funcPr>
                        <m:fName>
                          <m:sSup>
                            <m:sSupPr>
                              <m:ctrlPr>
                                <a:rPr lang="en-GB" sz="800" i="1">
                                  <a:latin typeface="Cambria Math"/>
                                </a:rPr>
                              </m:ctrlPr>
                            </m:sSupPr>
                            <m:e>
                              <m:r>
                                <m:rPr>
                                  <m:sty m:val="p"/>
                                </m:rPr>
                                <a:rPr lang="en-GB" sz="800" i="0">
                                  <a:latin typeface="Cambria Math"/>
                                </a:rPr>
                                <m:t>sin</m:t>
                              </m:r>
                            </m:e>
                            <m:sup>
                              <m:r>
                                <a:rPr lang="en-GB" sz="800" i="0">
                                  <a:latin typeface="Cambria Math"/>
                                </a:rPr>
                                <m:t>2</m:t>
                              </m:r>
                            </m:sup>
                          </m:sSup>
                        </m:fName>
                        <m:e>
                          <m:d>
                            <m:dPr>
                              <m:ctrlPr>
                                <a:rPr lang="en-GB" sz="800" i="1">
                                  <a:latin typeface="Cambria Math"/>
                                </a:rPr>
                              </m:ctrlPr>
                            </m:dPr>
                            <m:e>
                              <m:r>
                                <m:rPr>
                                  <m:sty m:val="p"/>
                                </m:rPr>
                                <a:rPr lang="en-GB" sz="800" i="0">
                                  <a:latin typeface="Cambria Math"/>
                                </a:rPr>
                                <m:t>x</m:t>
                              </m:r>
                            </m:e>
                          </m:d>
                        </m:e>
                      </m:func>
                    </m:oMath>
                  </m:oMathPara>
                </a14:m>
                <a:endParaRPr lang="en-GB" sz="800" dirty="0" smtClean="0"/>
              </a:p>
              <a:p>
                <a:pPr algn="ctr"/>
                <a14:m>
                  <m:oMathPara xmlns:m="http://schemas.openxmlformats.org/officeDocument/2006/math">
                    <m:oMathParaPr>
                      <m:jc m:val="centerGroup"/>
                    </m:oMathParaPr>
                    <m:oMath xmlns:m="http://schemas.openxmlformats.org/officeDocument/2006/math">
                      <m:func>
                        <m:funcPr>
                          <m:ctrlPr>
                            <a:rPr lang="en-GB" sz="800" i="1">
                              <a:latin typeface="Cambria Math"/>
                            </a:rPr>
                          </m:ctrlPr>
                        </m:funcPr>
                        <m:fName>
                          <m:r>
                            <m:rPr>
                              <m:sty m:val="p"/>
                            </m:rPr>
                            <a:rPr lang="en-GB" sz="800" i="0">
                              <a:latin typeface="Cambria Math"/>
                            </a:rPr>
                            <m:t>sin</m:t>
                          </m:r>
                        </m:fName>
                        <m:e>
                          <m:d>
                            <m:dPr>
                              <m:ctrlPr>
                                <a:rPr lang="en-GB" sz="800" i="1">
                                  <a:latin typeface="Cambria Math"/>
                                </a:rPr>
                              </m:ctrlPr>
                            </m:dPr>
                            <m:e>
                              <m:r>
                                <a:rPr lang="en-GB" sz="800" i="0">
                                  <a:latin typeface="Cambria Math"/>
                                </a:rPr>
                                <m:t>2</m:t>
                              </m:r>
                              <m:r>
                                <m:rPr>
                                  <m:sty m:val="p"/>
                                </m:rPr>
                                <a:rPr lang="en-GB" sz="800" i="0">
                                  <a:latin typeface="Cambria Math"/>
                                </a:rPr>
                                <m:t>x</m:t>
                              </m:r>
                            </m:e>
                          </m:d>
                        </m:e>
                      </m:func>
                      <m:r>
                        <a:rPr lang="en-GB" sz="800" i="0">
                          <a:latin typeface="Cambria Math"/>
                        </a:rPr>
                        <m:t>=2</m:t>
                      </m:r>
                      <m:func>
                        <m:funcPr>
                          <m:ctrlPr>
                            <a:rPr lang="en-GB" sz="800" i="1">
                              <a:latin typeface="Cambria Math"/>
                            </a:rPr>
                          </m:ctrlPr>
                        </m:funcPr>
                        <m:fName>
                          <m:r>
                            <m:rPr>
                              <m:sty m:val="p"/>
                            </m:rPr>
                            <a:rPr lang="en-GB" sz="800" i="0">
                              <a:latin typeface="Cambria Math"/>
                            </a:rPr>
                            <m:t>sin</m:t>
                          </m:r>
                        </m:fName>
                        <m:e>
                          <m:d>
                            <m:dPr>
                              <m:ctrlPr>
                                <a:rPr lang="en-GB" sz="800" i="1">
                                  <a:latin typeface="Cambria Math"/>
                                </a:rPr>
                              </m:ctrlPr>
                            </m:dPr>
                            <m:e>
                              <m:r>
                                <m:rPr>
                                  <m:sty m:val="p"/>
                                </m:rPr>
                                <a:rPr lang="en-GB" sz="800" i="0">
                                  <a:latin typeface="Cambria Math"/>
                                </a:rPr>
                                <m:t>x</m:t>
                              </m:r>
                            </m:e>
                          </m:d>
                        </m:e>
                      </m:func>
                      <m:func>
                        <m:funcPr>
                          <m:ctrlPr>
                            <a:rPr lang="en-GB" sz="800" i="1">
                              <a:latin typeface="Cambria Math"/>
                            </a:rPr>
                          </m:ctrlPr>
                        </m:funcPr>
                        <m:fName>
                          <m:r>
                            <m:rPr>
                              <m:sty m:val="p"/>
                            </m:rPr>
                            <a:rPr lang="en-GB" sz="800" i="0">
                              <a:latin typeface="Cambria Math"/>
                            </a:rPr>
                            <m:t>cos</m:t>
                          </m:r>
                        </m:fName>
                        <m:e>
                          <m:d>
                            <m:dPr>
                              <m:ctrlPr>
                                <a:rPr lang="en-GB" sz="800" i="1">
                                  <a:latin typeface="Cambria Math"/>
                                </a:rPr>
                              </m:ctrlPr>
                            </m:dPr>
                            <m:e>
                              <m:r>
                                <m:rPr>
                                  <m:sty m:val="p"/>
                                </m:rPr>
                                <a:rPr lang="en-GB" sz="800" i="0">
                                  <a:latin typeface="Cambria Math"/>
                                </a:rPr>
                                <m:t>x</m:t>
                              </m:r>
                            </m:e>
                          </m:d>
                        </m:e>
                      </m:func>
                    </m:oMath>
                  </m:oMathPara>
                </a14:m>
                <a:endParaRPr lang="en-GB" sz="800" dirty="0" smtClean="0"/>
              </a:p>
              <a:p>
                <a:pPr algn="ctr"/>
                <a14:m>
                  <m:oMathPara xmlns:m="http://schemas.openxmlformats.org/officeDocument/2006/math">
                    <m:oMathParaPr>
                      <m:jc m:val="centerGroup"/>
                    </m:oMathParaPr>
                    <m:oMath xmlns:m="http://schemas.openxmlformats.org/officeDocument/2006/math">
                      <m:func>
                        <m:funcPr>
                          <m:ctrlPr>
                            <a:rPr lang="en-GB" sz="800" i="1">
                              <a:latin typeface="Cambria Math"/>
                            </a:rPr>
                          </m:ctrlPr>
                        </m:funcPr>
                        <m:fName>
                          <m:sSup>
                            <m:sSupPr>
                              <m:ctrlPr>
                                <a:rPr lang="en-GB" sz="800" i="1">
                                  <a:latin typeface="Cambria Math"/>
                                </a:rPr>
                              </m:ctrlPr>
                            </m:sSupPr>
                            <m:e>
                              <m:r>
                                <m:rPr>
                                  <m:sty m:val="p"/>
                                </m:rPr>
                                <a:rPr lang="en-GB" sz="800" i="0">
                                  <a:latin typeface="Cambria Math"/>
                                </a:rPr>
                                <m:t>cos</m:t>
                              </m:r>
                            </m:e>
                            <m:sup>
                              <m:r>
                                <a:rPr lang="en-GB" sz="800" i="0">
                                  <a:latin typeface="Cambria Math"/>
                                </a:rPr>
                                <m:t>2</m:t>
                              </m:r>
                            </m:sup>
                          </m:sSup>
                        </m:fName>
                        <m:e>
                          <m:d>
                            <m:dPr>
                              <m:ctrlPr>
                                <a:rPr lang="en-GB" sz="800" i="1">
                                  <a:latin typeface="Cambria Math"/>
                                </a:rPr>
                              </m:ctrlPr>
                            </m:dPr>
                            <m:e>
                              <m:r>
                                <m:rPr>
                                  <m:sty m:val="p"/>
                                </m:rPr>
                                <a:rPr lang="en-GB" sz="800" i="0">
                                  <a:latin typeface="Cambria Math"/>
                                </a:rPr>
                                <m:t>x</m:t>
                              </m:r>
                            </m:e>
                          </m:d>
                        </m:e>
                      </m:func>
                      <m:r>
                        <a:rPr lang="en-GB" sz="800" i="0">
                          <a:latin typeface="Cambria Math"/>
                        </a:rPr>
                        <m:t>=</m:t>
                      </m:r>
                      <m:f>
                        <m:fPr>
                          <m:ctrlPr>
                            <a:rPr lang="en-GB" sz="800" i="1">
                              <a:latin typeface="Cambria Math"/>
                            </a:rPr>
                          </m:ctrlPr>
                        </m:fPr>
                        <m:num>
                          <m:r>
                            <a:rPr lang="en-GB" sz="800" i="0">
                              <a:latin typeface="Cambria Math"/>
                            </a:rPr>
                            <m:t>1+</m:t>
                          </m:r>
                          <m:func>
                            <m:funcPr>
                              <m:ctrlPr>
                                <a:rPr lang="en-GB" sz="800" i="1">
                                  <a:latin typeface="Cambria Math"/>
                                </a:rPr>
                              </m:ctrlPr>
                            </m:funcPr>
                            <m:fName>
                              <m:r>
                                <m:rPr>
                                  <m:sty m:val="p"/>
                                </m:rPr>
                                <a:rPr lang="en-GB" sz="800" i="0">
                                  <a:latin typeface="Cambria Math"/>
                                </a:rPr>
                                <m:t>cos</m:t>
                              </m:r>
                            </m:fName>
                            <m:e>
                              <m:d>
                                <m:dPr>
                                  <m:ctrlPr>
                                    <a:rPr lang="en-GB" sz="800" i="1">
                                      <a:latin typeface="Cambria Math"/>
                                    </a:rPr>
                                  </m:ctrlPr>
                                </m:dPr>
                                <m:e>
                                  <m:r>
                                    <a:rPr lang="en-GB" sz="800" i="0">
                                      <a:latin typeface="Cambria Math"/>
                                    </a:rPr>
                                    <m:t>2</m:t>
                                  </m:r>
                                  <m:r>
                                    <m:rPr>
                                      <m:sty m:val="p"/>
                                    </m:rPr>
                                    <a:rPr lang="en-GB" sz="800" i="0">
                                      <a:latin typeface="Cambria Math"/>
                                    </a:rPr>
                                    <m:t>x</m:t>
                                  </m:r>
                                </m:e>
                              </m:d>
                            </m:e>
                          </m:func>
                        </m:num>
                        <m:den>
                          <m:r>
                            <a:rPr lang="en-GB" sz="800" i="0">
                              <a:latin typeface="Cambria Math"/>
                            </a:rPr>
                            <m:t>2</m:t>
                          </m:r>
                        </m:den>
                      </m:f>
                    </m:oMath>
                  </m:oMathPara>
                </a14:m>
                <a:endParaRPr lang="en-GB" sz="600" dirty="0" smtClean="0"/>
              </a:p>
              <a:p>
                <a:pPr algn="ctr"/>
                <a14:m>
                  <m:oMathPara xmlns:m="http://schemas.openxmlformats.org/officeDocument/2006/math">
                    <m:oMathParaPr>
                      <m:jc m:val="centerGroup"/>
                    </m:oMathParaPr>
                    <m:oMath xmlns:m="http://schemas.openxmlformats.org/officeDocument/2006/math">
                      <m:func>
                        <m:funcPr>
                          <m:ctrlPr>
                            <a:rPr lang="en-GB" sz="800" i="1">
                              <a:latin typeface="Cambria Math"/>
                            </a:rPr>
                          </m:ctrlPr>
                        </m:funcPr>
                        <m:fName>
                          <m:sSup>
                            <m:sSupPr>
                              <m:ctrlPr>
                                <a:rPr lang="en-GB" sz="800" i="1">
                                  <a:latin typeface="Cambria Math"/>
                                </a:rPr>
                              </m:ctrlPr>
                            </m:sSupPr>
                            <m:e>
                              <m:r>
                                <m:rPr>
                                  <m:sty m:val="p"/>
                                </m:rPr>
                                <a:rPr lang="en-GB" sz="800" i="0">
                                  <a:latin typeface="Cambria Math"/>
                                </a:rPr>
                                <m:t>sin</m:t>
                              </m:r>
                            </m:e>
                            <m:sup>
                              <m:r>
                                <a:rPr lang="en-GB" sz="800" i="0">
                                  <a:latin typeface="Cambria Math"/>
                                </a:rPr>
                                <m:t>2</m:t>
                              </m:r>
                            </m:sup>
                          </m:sSup>
                        </m:fName>
                        <m:e>
                          <m:d>
                            <m:dPr>
                              <m:ctrlPr>
                                <a:rPr lang="en-GB" sz="800" i="1">
                                  <a:latin typeface="Cambria Math"/>
                                </a:rPr>
                              </m:ctrlPr>
                            </m:dPr>
                            <m:e>
                              <m:r>
                                <m:rPr>
                                  <m:sty m:val="p"/>
                                </m:rPr>
                                <a:rPr lang="en-GB" sz="800" i="0">
                                  <a:latin typeface="Cambria Math"/>
                                </a:rPr>
                                <m:t>x</m:t>
                              </m:r>
                            </m:e>
                          </m:d>
                        </m:e>
                      </m:func>
                      <m:r>
                        <a:rPr lang="en-GB" sz="800" i="0">
                          <a:latin typeface="Cambria Math"/>
                        </a:rPr>
                        <m:t>=</m:t>
                      </m:r>
                      <m:f>
                        <m:fPr>
                          <m:ctrlPr>
                            <a:rPr lang="en-GB" sz="800" i="1">
                              <a:latin typeface="Cambria Math"/>
                            </a:rPr>
                          </m:ctrlPr>
                        </m:fPr>
                        <m:num>
                          <m:r>
                            <a:rPr lang="en-GB" sz="800" i="0">
                              <a:latin typeface="Cambria Math"/>
                            </a:rPr>
                            <m:t>1−</m:t>
                          </m:r>
                          <m:func>
                            <m:funcPr>
                              <m:ctrlPr>
                                <a:rPr lang="en-GB" sz="800" i="1">
                                  <a:latin typeface="Cambria Math"/>
                                </a:rPr>
                              </m:ctrlPr>
                            </m:funcPr>
                            <m:fName>
                              <m:r>
                                <m:rPr>
                                  <m:sty m:val="p"/>
                                </m:rPr>
                                <a:rPr lang="en-GB" sz="800" i="0">
                                  <a:latin typeface="Cambria Math"/>
                                </a:rPr>
                                <m:t>cos</m:t>
                              </m:r>
                            </m:fName>
                            <m:e>
                              <m:d>
                                <m:dPr>
                                  <m:ctrlPr>
                                    <a:rPr lang="en-GB" sz="800" i="1">
                                      <a:latin typeface="Cambria Math"/>
                                    </a:rPr>
                                  </m:ctrlPr>
                                </m:dPr>
                                <m:e>
                                  <m:r>
                                    <a:rPr lang="en-GB" sz="800" i="0">
                                      <a:latin typeface="Cambria Math"/>
                                    </a:rPr>
                                    <m:t>2</m:t>
                                  </m:r>
                                  <m:r>
                                    <m:rPr>
                                      <m:sty m:val="p"/>
                                    </m:rPr>
                                    <a:rPr lang="en-GB" sz="800" i="0">
                                      <a:latin typeface="Cambria Math"/>
                                    </a:rPr>
                                    <m:t>x</m:t>
                                  </m:r>
                                </m:e>
                              </m:d>
                            </m:e>
                          </m:func>
                        </m:num>
                        <m:den>
                          <m:r>
                            <a:rPr lang="en-GB" sz="800" i="0">
                              <a:latin typeface="Cambria Math"/>
                            </a:rPr>
                            <m:t>2</m:t>
                          </m:r>
                        </m:den>
                      </m:f>
                    </m:oMath>
                  </m:oMathPara>
                </a14:m>
                <a:endParaRPr lang="de-DE" sz="800" dirty="0" smtClean="0"/>
              </a:p>
              <a:p>
                <a:pPr algn="ctr"/>
                <a14:m>
                  <m:oMathPara xmlns:m="http://schemas.openxmlformats.org/officeDocument/2006/math">
                    <m:oMathParaPr>
                      <m:jc m:val="centerGroup"/>
                    </m:oMathParaPr>
                    <m:oMath xmlns:m="http://schemas.openxmlformats.org/officeDocument/2006/math">
                      <m:sSup>
                        <m:sSupPr>
                          <m:ctrlPr>
                            <a:rPr lang="de-DE" sz="800" b="0" i="1" smtClean="0">
                              <a:latin typeface="Cambria Math"/>
                            </a:rPr>
                          </m:ctrlPr>
                        </m:sSupPr>
                        <m:e>
                          <m:r>
                            <m:rPr>
                              <m:sty m:val="p"/>
                            </m:rPr>
                            <a:rPr lang="de-DE" sz="800" b="0" i="0" smtClean="0">
                              <a:latin typeface="Cambria Math"/>
                            </a:rPr>
                            <m:t>e</m:t>
                          </m:r>
                        </m:e>
                        <m:sup>
                          <m:r>
                            <a:rPr lang="de-DE" sz="800" b="0" i="1" smtClean="0">
                              <a:latin typeface="Cambria Math"/>
                            </a:rPr>
                            <m:t>𝑖𝑥</m:t>
                          </m:r>
                        </m:sup>
                      </m:sSup>
                      <m:r>
                        <a:rPr lang="de-DE" sz="800" b="0" i="0" smtClean="0">
                          <a:latin typeface="Cambria Math"/>
                        </a:rPr>
                        <m:t>=</m:t>
                      </m:r>
                      <m:func>
                        <m:funcPr>
                          <m:ctrlPr>
                            <a:rPr lang="de-DE" sz="800" b="0" i="1" smtClean="0">
                              <a:latin typeface="Cambria Math"/>
                            </a:rPr>
                          </m:ctrlPr>
                        </m:funcPr>
                        <m:fName>
                          <m:r>
                            <m:rPr>
                              <m:sty m:val="p"/>
                            </m:rPr>
                            <a:rPr lang="de-DE" sz="800" b="0" i="0" smtClean="0">
                              <a:latin typeface="Cambria Math"/>
                            </a:rPr>
                            <m:t>cos</m:t>
                          </m:r>
                        </m:fName>
                        <m:e>
                          <m:d>
                            <m:dPr>
                              <m:ctrlPr>
                                <a:rPr lang="de-DE" sz="800" b="0" i="1" smtClean="0">
                                  <a:latin typeface="Cambria Math"/>
                                </a:rPr>
                              </m:ctrlPr>
                            </m:dPr>
                            <m:e>
                              <m:r>
                                <a:rPr lang="de-DE" sz="800" b="0" i="1" smtClean="0">
                                  <a:latin typeface="Cambria Math"/>
                                </a:rPr>
                                <m:t>𝑥</m:t>
                              </m:r>
                            </m:e>
                          </m:d>
                          <m:r>
                            <a:rPr lang="de-DE" sz="800" b="0" i="1" smtClean="0">
                              <a:latin typeface="Cambria Math"/>
                            </a:rPr>
                            <m:t>+</m:t>
                          </m:r>
                          <m:r>
                            <a:rPr lang="de-DE" sz="800" b="0" i="1" smtClean="0">
                              <a:latin typeface="Cambria Math"/>
                            </a:rPr>
                            <m:t>𝑖</m:t>
                          </m:r>
                          <m:func>
                            <m:funcPr>
                              <m:ctrlPr>
                                <a:rPr lang="de-DE" sz="800" b="0" i="1" smtClean="0">
                                  <a:latin typeface="Cambria Math"/>
                                </a:rPr>
                              </m:ctrlPr>
                            </m:funcPr>
                            <m:fName>
                              <m:r>
                                <m:rPr>
                                  <m:sty m:val="p"/>
                                </m:rPr>
                                <a:rPr lang="de-DE" sz="800" b="0" i="0" smtClean="0">
                                  <a:latin typeface="Cambria Math"/>
                                </a:rPr>
                                <m:t>sin</m:t>
                              </m:r>
                            </m:fName>
                            <m:e>
                              <m:d>
                                <m:dPr>
                                  <m:ctrlPr>
                                    <a:rPr lang="de-DE" sz="800" b="0" i="1" smtClean="0">
                                      <a:latin typeface="Cambria Math"/>
                                    </a:rPr>
                                  </m:ctrlPr>
                                </m:dPr>
                                <m:e>
                                  <m:r>
                                    <a:rPr lang="de-DE" sz="800" b="0" i="1" smtClean="0">
                                      <a:latin typeface="Cambria Math"/>
                                    </a:rPr>
                                    <m:t>𝑥</m:t>
                                  </m:r>
                                </m:e>
                              </m:d>
                            </m:e>
                          </m:func>
                        </m:e>
                      </m:func>
                    </m:oMath>
                  </m:oMathPara>
                </a14:m>
                <a:endParaRPr lang="en-GB" sz="800" dirty="0"/>
              </a:p>
            </p:txBody>
          </p:sp>
        </mc:Choice>
        <mc:Fallback xmlns="">
          <p:sp>
            <p:nvSpPr>
              <p:cNvPr id="5" name="Textfeld 4"/>
              <p:cNvSpPr txBox="1">
                <a:spLocks noRot="1" noChangeAspect="1" noMove="1" noResize="1" noEditPoints="1" noAdjustHandles="1" noChangeArrowheads="1" noChangeShapeType="1" noTextEdit="1"/>
              </p:cNvSpPr>
              <p:nvPr/>
            </p:nvSpPr>
            <p:spPr>
              <a:xfrm>
                <a:off x="2195736" y="0"/>
                <a:ext cx="2448272" cy="2195736"/>
              </a:xfrm>
              <a:prstGeom prst="rect">
                <a:avLst/>
              </a:prstGeom>
              <a:blipFill rotWithShape="1">
                <a:blip r:embed="rId4"/>
                <a:stretch>
                  <a:fillRect t="-2493"/>
                </a:stretch>
              </a:blipFill>
              <a:ln w="3175">
                <a:solidFill>
                  <a:schemeClr val="tx1"/>
                </a:solidFill>
              </a:ln>
            </p:spPr>
            <p:txBody>
              <a:bodyPr/>
              <a:lstStyle/>
              <a:p>
                <a:r>
                  <a:rPr lang="en-GB">
                    <a:noFill/>
                  </a:rPr>
                  <a:t> </a:t>
                </a:r>
              </a:p>
            </p:txBody>
          </p:sp>
        </mc:Fallback>
      </mc:AlternateContent>
      <p:sp>
        <p:nvSpPr>
          <p:cNvPr id="6" name="Textfeld 5"/>
          <p:cNvSpPr txBox="1"/>
          <p:nvPr/>
        </p:nvSpPr>
        <p:spPr>
          <a:xfrm rot="16200000">
            <a:off x="4009226" y="1274652"/>
            <a:ext cx="1019954" cy="200055"/>
          </a:xfrm>
          <a:prstGeom prst="rect">
            <a:avLst/>
          </a:prstGeom>
          <a:noFill/>
        </p:spPr>
        <p:txBody>
          <a:bodyPr wrap="none" lIns="36000" rtlCol="0">
            <a:spAutoFit/>
          </a:bodyPr>
          <a:lstStyle/>
          <a:p>
            <a:r>
              <a:rPr lang="en-GB" sz="700" dirty="0" smtClean="0"/>
              <a:t>Gilt </a:t>
            </a:r>
            <a:r>
              <a:rPr lang="en-GB" sz="700" dirty="0" err="1" smtClean="0"/>
              <a:t>auch</a:t>
            </a:r>
            <a:r>
              <a:rPr lang="en-GB" sz="700" dirty="0" smtClean="0"/>
              <a:t> </a:t>
            </a:r>
            <a:r>
              <a:rPr lang="en-GB" sz="700" dirty="0" err="1" smtClean="0"/>
              <a:t>für</a:t>
            </a:r>
            <a:r>
              <a:rPr lang="en-GB" sz="700" dirty="0" smtClean="0"/>
              <a:t> </a:t>
            </a:r>
            <a:r>
              <a:rPr lang="en-GB" sz="700" dirty="0" err="1" smtClean="0"/>
              <a:t>sinh</a:t>
            </a:r>
            <a:r>
              <a:rPr lang="en-GB" sz="700" dirty="0" smtClean="0"/>
              <a:t> &amp; cosh</a:t>
            </a:r>
            <a:endParaRPr lang="en-GB" sz="700" dirty="0"/>
          </a:p>
        </p:txBody>
      </p:sp>
      <mc:AlternateContent xmlns:mc="http://schemas.openxmlformats.org/markup-compatibility/2006" xmlns:a14="http://schemas.microsoft.com/office/drawing/2010/main">
        <mc:Choice Requires="a14">
          <p:sp>
            <p:nvSpPr>
              <p:cNvPr id="8" name="Textfeld 7"/>
              <p:cNvSpPr txBox="1"/>
              <p:nvPr/>
            </p:nvSpPr>
            <p:spPr>
              <a:xfrm>
                <a:off x="4644008" y="0"/>
                <a:ext cx="2930272" cy="720080"/>
              </a:xfrm>
              <a:prstGeom prst="rect">
                <a:avLst/>
              </a:prstGeom>
              <a:solidFill>
                <a:schemeClr val="bg1"/>
              </a:solidFill>
              <a:ln w="3175">
                <a:solidFill>
                  <a:schemeClr val="tx1"/>
                </a:solidFill>
              </a:ln>
            </p:spPr>
            <p:txBody>
              <a:bodyPr wrap="none" lIns="36000" tIns="0" rIns="0" bIns="0" rtlCol="0" anchor="ctr" anchorCtr="0">
                <a:noAutofit/>
              </a:bodyPr>
              <a:lstStyle/>
              <a:p>
                <a:pPr algn="ctr"/>
                <a14:m>
                  <m:oMathPara xmlns:m="http://schemas.openxmlformats.org/officeDocument/2006/math">
                    <m:oMathParaPr>
                      <m:jc m:val="center"/>
                    </m:oMathParaPr>
                    <m:oMath xmlns:m="http://schemas.openxmlformats.org/officeDocument/2006/math">
                      <m:d>
                        <m:dPr>
                          <m:begChr m:val=""/>
                          <m:endChr m:val="}"/>
                          <m:ctrlPr>
                            <a:rPr lang="en-GB" sz="800" i="1" smtClean="0">
                              <a:latin typeface="Cambria Math"/>
                            </a:rPr>
                          </m:ctrlPr>
                        </m:dPr>
                        <m:e>
                          <m:m>
                            <m:mPr>
                              <m:mcs>
                                <m:mc>
                                  <m:mcPr>
                                    <m:count m:val="1"/>
                                    <m:mcJc m:val="center"/>
                                  </m:mcPr>
                                </m:mc>
                              </m:mcs>
                              <m:ctrlPr>
                                <a:rPr lang="en-GB" sz="800" i="1">
                                  <a:latin typeface="Cambria Math"/>
                                </a:rPr>
                              </m:ctrlPr>
                            </m:mPr>
                            <m:mr>
                              <m:e>
                                <m:func>
                                  <m:funcPr>
                                    <m:ctrlPr>
                                      <a:rPr lang="en-GB" sz="800" i="1">
                                        <a:latin typeface="Cambria Math"/>
                                      </a:rPr>
                                    </m:ctrlPr>
                                  </m:funcPr>
                                  <m:fName>
                                    <m:r>
                                      <m:rPr>
                                        <m:sty m:val="p"/>
                                      </m:rPr>
                                      <a:rPr lang="en-GB" sz="800" i="0">
                                        <a:latin typeface="Cambria Math"/>
                                      </a:rPr>
                                      <m:t>sinh</m:t>
                                    </m:r>
                                  </m:fName>
                                  <m:e>
                                    <m:d>
                                      <m:dPr>
                                        <m:ctrlPr>
                                          <a:rPr lang="en-GB" sz="800" i="1">
                                            <a:latin typeface="Cambria Math"/>
                                          </a:rPr>
                                        </m:ctrlPr>
                                      </m:dPr>
                                      <m:e>
                                        <m:r>
                                          <m:rPr>
                                            <m:sty m:val="p"/>
                                          </m:rPr>
                                          <a:rPr lang="en-GB" sz="800" i="0">
                                            <a:latin typeface="Cambria Math"/>
                                          </a:rPr>
                                          <m:t>x</m:t>
                                        </m:r>
                                      </m:e>
                                    </m:d>
                                  </m:e>
                                </m:func>
                                <m:r>
                                  <a:rPr lang="en-GB" sz="800" i="0">
                                    <a:latin typeface="Cambria Math"/>
                                  </a:rPr>
                                  <m:t>=</m:t>
                                </m:r>
                                <m:f>
                                  <m:fPr>
                                    <m:ctrlPr>
                                      <a:rPr lang="en-GB" sz="800" i="1">
                                        <a:latin typeface="Cambria Math"/>
                                      </a:rPr>
                                    </m:ctrlPr>
                                  </m:fPr>
                                  <m:num>
                                    <m:sSup>
                                      <m:sSupPr>
                                        <m:ctrlPr>
                                          <a:rPr lang="en-GB" sz="800" i="1">
                                            <a:latin typeface="Cambria Math"/>
                                          </a:rPr>
                                        </m:ctrlPr>
                                      </m:sSupPr>
                                      <m:e>
                                        <m:r>
                                          <m:rPr>
                                            <m:sty m:val="p"/>
                                          </m:rPr>
                                          <a:rPr lang="en-GB" sz="800" i="0">
                                            <a:latin typeface="Cambria Math"/>
                                          </a:rPr>
                                          <m:t>e</m:t>
                                        </m:r>
                                      </m:e>
                                      <m:sup>
                                        <m:r>
                                          <m:rPr>
                                            <m:sty m:val="p"/>
                                          </m:rPr>
                                          <a:rPr lang="en-GB" sz="800" i="0">
                                            <a:latin typeface="Cambria Math"/>
                                          </a:rPr>
                                          <m:t>x</m:t>
                                        </m:r>
                                      </m:sup>
                                    </m:sSup>
                                    <m:r>
                                      <a:rPr lang="en-GB" sz="800" i="0">
                                        <a:latin typeface="Cambria Math"/>
                                      </a:rPr>
                                      <m:t>−</m:t>
                                    </m:r>
                                    <m:sSup>
                                      <m:sSupPr>
                                        <m:ctrlPr>
                                          <a:rPr lang="en-GB" sz="800" i="1">
                                            <a:latin typeface="Cambria Math"/>
                                          </a:rPr>
                                        </m:ctrlPr>
                                      </m:sSupPr>
                                      <m:e>
                                        <m:r>
                                          <m:rPr>
                                            <m:sty m:val="p"/>
                                          </m:rPr>
                                          <a:rPr lang="en-GB" sz="800" i="0">
                                            <a:latin typeface="Cambria Math"/>
                                          </a:rPr>
                                          <m:t>e</m:t>
                                        </m:r>
                                      </m:e>
                                      <m:sup>
                                        <m:r>
                                          <a:rPr lang="en-GB" sz="800" i="0">
                                            <a:latin typeface="Cambria Math"/>
                                          </a:rPr>
                                          <m:t>−</m:t>
                                        </m:r>
                                        <m:r>
                                          <m:rPr>
                                            <m:sty m:val="p"/>
                                          </m:rPr>
                                          <a:rPr lang="en-GB" sz="800" i="0">
                                            <a:latin typeface="Cambria Math"/>
                                          </a:rPr>
                                          <m:t>x</m:t>
                                        </m:r>
                                      </m:sup>
                                    </m:sSup>
                                  </m:num>
                                  <m:den>
                                    <m:r>
                                      <a:rPr lang="en-GB" sz="800" i="0">
                                        <a:latin typeface="Cambria Math"/>
                                      </a:rPr>
                                      <m:t>2</m:t>
                                    </m:r>
                                  </m:den>
                                </m:f>
                                <m:r>
                                  <a:rPr lang="en-GB" sz="800" i="0">
                                    <a:latin typeface="Cambria Math"/>
                                  </a:rPr>
                                  <m:t>=</m:t>
                                </m:r>
                                <m:r>
                                  <m:rPr>
                                    <m:sty m:val="p"/>
                                  </m:rPr>
                                  <a:rPr lang="en-GB" sz="800" i="0">
                                    <a:latin typeface="Cambria Math"/>
                                  </a:rPr>
                                  <m:t>i</m:t>
                                </m:r>
                                <m:func>
                                  <m:funcPr>
                                    <m:ctrlPr>
                                      <a:rPr lang="en-GB" sz="800" i="1">
                                        <a:latin typeface="Cambria Math"/>
                                      </a:rPr>
                                    </m:ctrlPr>
                                  </m:funcPr>
                                  <m:fName>
                                    <m:r>
                                      <m:rPr>
                                        <m:sty m:val="p"/>
                                      </m:rPr>
                                      <a:rPr lang="en-GB" sz="800" i="0">
                                        <a:latin typeface="Cambria Math"/>
                                      </a:rPr>
                                      <m:t>sin</m:t>
                                    </m:r>
                                  </m:fName>
                                  <m:e>
                                    <m:d>
                                      <m:dPr>
                                        <m:ctrlPr>
                                          <a:rPr lang="en-GB" sz="800" i="1">
                                            <a:latin typeface="Cambria Math"/>
                                          </a:rPr>
                                        </m:ctrlPr>
                                      </m:dPr>
                                      <m:e>
                                        <m:r>
                                          <m:rPr>
                                            <m:sty m:val="p"/>
                                          </m:rPr>
                                          <a:rPr lang="en-GB" sz="800" i="0">
                                            <a:latin typeface="Cambria Math"/>
                                          </a:rPr>
                                          <m:t>ix</m:t>
                                        </m:r>
                                      </m:e>
                                    </m:d>
                                  </m:e>
                                </m:func>
                              </m:e>
                            </m:mr>
                            <m:mr>
                              <m:e>
                                <m:func>
                                  <m:funcPr>
                                    <m:ctrlPr>
                                      <a:rPr lang="en-GB" sz="800" i="1">
                                        <a:latin typeface="Cambria Math"/>
                                      </a:rPr>
                                    </m:ctrlPr>
                                  </m:funcPr>
                                  <m:fName>
                                    <m:r>
                                      <m:rPr>
                                        <m:sty m:val="p"/>
                                      </m:rPr>
                                      <a:rPr lang="en-GB" sz="800" i="0">
                                        <a:latin typeface="Cambria Math"/>
                                      </a:rPr>
                                      <m:t>cosh</m:t>
                                    </m:r>
                                  </m:fName>
                                  <m:e>
                                    <m:d>
                                      <m:dPr>
                                        <m:ctrlPr>
                                          <a:rPr lang="en-GB" sz="800" i="1">
                                            <a:latin typeface="Cambria Math"/>
                                          </a:rPr>
                                        </m:ctrlPr>
                                      </m:dPr>
                                      <m:e>
                                        <m:r>
                                          <m:rPr>
                                            <m:sty m:val="p"/>
                                          </m:rPr>
                                          <a:rPr lang="en-GB" sz="800" i="0">
                                            <a:latin typeface="Cambria Math"/>
                                          </a:rPr>
                                          <m:t>x</m:t>
                                        </m:r>
                                      </m:e>
                                    </m:d>
                                  </m:e>
                                </m:func>
                                <m:r>
                                  <a:rPr lang="en-GB" sz="800" i="0">
                                    <a:latin typeface="Cambria Math"/>
                                  </a:rPr>
                                  <m:t>=</m:t>
                                </m:r>
                                <m:f>
                                  <m:fPr>
                                    <m:ctrlPr>
                                      <a:rPr lang="en-GB" sz="800" i="1">
                                        <a:latin typeface="Cambria Math"/>
                                      </a:rPr>
                                    </m:ctrlPr>
                                  </m:fPr>
                                  <m:num>
                                    <m:sSup>
                                      <m:sSupPr>
                                        <m:ctrlPr>
                                          <a:rPr lang="en-GB" sz="800" i="1">
                                            <a:latin typeface="Cambria Math"/>
                                          </a:rPr>
                                        </m:ctrlPr>
                                      </m:sSupPr>
                                      <m:e>
                                        <m:r>
                                          <m:rPr>
                                            <m:sty m:val="p"/>
                                          </m:rPr>
                                          <a:rPr lang="en-GB" sz="800" i="0">
                                            <a:latin typeface="Cambria Math"/>
                                          </a:rPr>
                                          <m:t>e</m:t>
                                        </m:r>
                                      </m:e>
                                      <m:sup>
                                        <m:r>
                                          <m:rPr>
                                            <m:sty m:val="p"/>
                                          </m:rPr>
                                          <a:rPr lang="en-GB" sz="800" i="0">
                                            <a:latin typeface="Cambria Math"/>
                                          </a:rPr>
                                          <m:t>x</m:t>
                                        </m:r>
                                      </m:sup>
                                    </m:sSup>
                                    <m:r>
                                      <a:rPr lang="en-GB" sz="800" i="0">
                                        <a:latin typeface="Cambria Math"/>
                                      </a:rPr>
                                      <m:t>+</m:t>
                                    </m:r>
                                    <m:sSup>
                                      <m:sSupPr>
                                        <m:ctrlPr>
                                          <a:rPr lang="en-GB" sz="800" i="1">
                                            <a:latin typeface="Cambria Math"/>
                                          </a:rPr>
                                        </m:ctrlPr>
                                      </m:sSupPr>
                                      <m:e>
                                        <m:r>
                                          <m:rPr>
                                            <m:sty m:val="p"/>
                                          </m:rPr>
                                          <a:rPr lang="en-GB" sz="800" i="0">
                                            <a:latin typeface="Cambria Math"/>
                                          </a:rPr>
                                          <m:t>e</m:t>
                                        </m:r>
                                      </m:e>
                                      <m:sup>
                                        <m:r>
                                          <a:rPr lang="en-GB" sz="800" i="0">
                                            <a:latin typeface="Cambria Math"/>
                                          </a:rPr>
                                          <m:t>−</m:t>
                                        </m:r>
                                        <m:r>
                                          <m:rPr>
                                            <m:sty m:val="p"/>
                                          </m:rPr>
                                          <a:rPr lang="en-GB" sz="800" i="0">
                                            <a:latin typeface="Cambria Math"/>
                                          </a:rPr>
                                          <m:t>x</m:t>
                                        </m:r>
                                      </m:sup>
                                    </m:sSup>
                                  </m:num>
                                  <m:den>
                                    <m:r>
                                      <a:rPr lang="en-GB" sz="800" i="0">
                                        <a:latin typeface="Cambria Math"/>
                                      </a:rPr>
                                      <m:t>2</m:t>
                                    </m:r>
                                  </m:den>
                                </m:f>
                                <m:r>
                                  <a:rPr lang="en-GB" sz="800" i="0">
                                    <a:latin typeface="Cambria Math"/>
                                  </a:rPr>
                                  <m:t>=</m:t>
                                </m:r>
                                <m:func>
                                  <m:funcPr>
                                    <m:ctrlPr>
                                      <a:rPr lang="en-GB" sz="800" i="1">
                                        <a:latin typeface="Cambria Math"/>
                                      </a:rPr>
                                    </m:ctrlPr>
                                  </m:funcPr>
                                  <m:fName>
                                    <m:r>
                                      <m:rPr>
                                        <m:sty m:val="p"/>
                                      </m:rPr>
                                      <a:rPr lang="en-GB" sz="800" i="0">
                                        <a:latin typeface="Cambria Math"/>
                                      </a:rPr>
                                      <m:t>cos</m:t>
                                    </m:r>
                                  </m:fName>
                                  <m:e>
                                    <m:d>
                                      <m:dPr>
                                        <m:ctrlPr>
                                          <a:rPr lang="en-GB" sz="800" i="1">
                                            <a:latin typeface="Cambria Math"/>
                                          </a:rPr>
                                        </m:ctrlPr>
                                      </m:dPr>
                                      <m:e>
                                        <m:r>
                                          <m:rPr>
                                            <m:sty m:val="p"/>
                                          </m:rPr>
                                          <a:rPr lang="en-GB" sz="800" i="0">
                                            <a:latin typeface="Cambria Math"/>
                                          </a:rPr>
                                          <m:t>ix</m:t>
                                        </m:r>
                                      </m:e>
                                    </m:d>
                                  </m:e>
                                </m:func>
                              </m:e>
                            </m:mr>
                          </m:m>
                        </m:e>
                      </m:d>
                      <m:r>
                        <a:rPr lang="en-GB" sz="800" i="0">
                          <a:latin typeface="Cambria Math"/>
                        </a:rPr>
                        <m:t> </m:t>
                      </m:r>
                      <m:func>
                        <m:funcPr>
                          <m:ctrlPr>
                            <a:rPr lang="en-GB" sz="800" i="1">
                              <a:latin typeface="Cambria Math"/>
                            </a:rPr>
                          </m:ctrlPr>
                        </m:funcPr>
                        <m:fName>
                          <m:r>
                            <m:rPr>
                              <m:sty m:val="p"/>
                            </m:rPr>
                            <a:rPr lang="en-GB" sz="800" i="0">
                              <a:latin typeface="Cambria Math"/>
                            </a:rPr>
                            <m:t>exp</m:t>
                          </m:r>
                        </m:fName>
                        <m:e>
                          <m:d>
                            <m:dPr>
                              <m:ctrlPr>
                                <a:rPr lang="en-GB" sz="800" i="1">
                                  <a:latin typeface="Cambria Math"/>
                                </a:rPr>
                              </m:ctrlPr>
                            </m:dPr>
                            <m:e>
                              <m:r>
                                <m:rPr>
                                  <m:sty m:val="p"/>
                                </m:rPr>
                                <a:rPr lang="en-GB" sz="800" i="0">
                                  <a:latin typeface="Cambria Math"/>
                                </a:rPr>
                                <m:t>x</m:t>
                              </m:r>
                            </m:e>
                          </m:d>
                        </m:e>
                      </m:func>
                      <m:r>
                        <a:rPr lang="en-GB" sz="800" i="0">
                          <a:latin typeface="Cambria Math"/>
                        </a:rPr>
                        <m:t>=</m:t>
                      </m:r>
                      <m:func>
                        <m:funcPr>
                          <m:ctrlPr>
                            <a:rPr lang="en-GB" sz="800" i="1">
                              <a:latin typeface="Cambria Math"/>
                            </a:rPr>
                          </m:ctrlPr>
                        </m:funcPr>
                        <m:fName>
                          <m:r>
                            <m:rPr>
                              <m:sty m:val="p"/>
                            </m:rPr>
                            <a:rPr lang="en-GB" sz="800" i="0">
                              <a:latin typeface="Cambria Math"/>
                            </a:rPr>
                            <m:t>sinh</m:t>
                          </m:r>
                        </m:fName>
                        <m:e>
                          <m:d>
                            <m:dPr>
                              <m:ctrlPr>
                                <a:rPr lang="en-GB" sz="800" i="1">
                                  <a:latin typeface="Cambria Math"/>
                                </a:rPr>
                              </m:ctrlPr>
                            </m:dPr>
                            <m:e>
                              <m:r>
                                <m:rPr>
                                  <m:sty m:val="p"/>
                                </m:rPr>
                                <a:rPr lang="en-GB" sz="800" i="0">
                                  <a:latin typeface="Cambria Math"/>
                                </a:rPr>
                                <m:t>x</m:t>
                              </m:r>
                            </m:e>
                          </m:d>
                        </m:e>
                      </m:func>
                      <m:r>
                        <a:rPr lang="en-GB" sz="800" i="0">
                          <a:latin typeface="Cambria Math"/>
                        </a:rPr>
                        <m:t>+</m:t>
                      </m:r>
                      <m:func>
                        <m:funcPr>
                          <m:ctrlPr>
                            <a:rPr lang="en-GB" sz="800" i="1">
                              <a:latin typeface="Cambria Math"/>
                            </a:rPr>
                          </m:ctrlPr>
                        </m:funcPr>
                        <m:fName>
                          <m:r>
                            <m:rPr>
                              <m:sty m:val="p"/>
                            </m:rPr>
                            <a:rPr lang="en-GB" sz="800" i="0">
                              <a:latin typeface="Cambria Math"/>
                            </a:rPr>
                            <m:t>cosh</m:t>
                          </m:r>
                        </m:fName>
                        <m:e>
                          <m:d>
                            <m:dPr>
                              <m:ctrlPr>
                                <a:rPr lang="en-GB" sz="800" i="1">
                                  <a:latin typeface="Cambria Math"/>
                                </a:rPr>
                              </m:ctrlPr>
                            </m:dPr>
                            <m:e>
                              <m:r>
                                <m:rPr>
                                  <m:sty m:val="p"/>
                                </m:rPr>
                                <a:rPr lang="en-GB" sz="800" i="0">
                                  <a:latin typeface="Cambria Math"/>
                                </a:rPr>
                                <m:t>x</m:t>
                              </m:r>
                            </m:e>
                          </m:d>
                        </m:e>
                      </m:func>
                    </m:oMath>
                  </m:oMathPara>
                </a14:m>
                <a:endParaRPr lang="en-GB" sz="800" dirty="0" smtClean="0"/>
              </a:p>
            </p:txBody>
          </p:sp>
        </mc:Choice>
        <mc:Fallback xmlns="">
          <p:sp>
            <p:nvSpPr>
              <p:cNvPr id="8" name="Textfeld 7"/>
              <p:cNvSpPr txBox="1">
                <a:spLocks noRot="1" noChangeAspect="1" noMove="1" noResize="1" noEditPoints="1" noAdjustHandles="1" noChangeArrowheads="1" noChangeShapeType="1" noTextEdit="1"/>
              </p:cNvSpPr>
              <p:nvPr/>
            </p:nvSpPr>
            <p:spPr>
              <a:xfrm>
                <a:off x="4644008" y="0"/>
                <a:ext cx="2930272" cy="720080"/>
              </a:xfrm>
              <a:prstGeom prst="rect">
                <a:avLst/>
              </a:prstGeom>
              <a:blipFill rotWithShape="1">
                <a:blip r:embed="rId5"/>
                <a:stretch>
                  <a:fillRect/>
                </a:stretch>
              </a:blipFill>
              <a:ln w="3175">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feld 10"/>
              <p:cNvSpPr txBox="1"/>
              <p:nvPr/>
            </p:nvSpPr>
            <p:spPr>
              <a:xfrm>
                <a:off x="4644008" y="717436"/>
                <a:ext cx="2930272" cy="911364"/>
              </a:xfrm>
              <a:prstGeom prst="rect">
                <a:avLst/>
              </a:prstGeom>
              <a:noFill/>
              <a:ln w="3175">
                <a:solidFill>
                  <a:schemeClr val="tx1"/>
                </a:solidFill>
              </a:ln>
            </p:spPr>
            <p:txBody>
              <a:bodyPr wrap="none" lIns="36000" tIns="0" rIns="0" bIns="0" rtlCol="0">
                <a:noAutofit/>
              </a:bodyPr>
              <a:lstStyle/>
              <a:p>
                <a:pPr algn="ctr"/>
                <a14:m>
                  <m:oMathPara xmlns:m="http://schemas.openxmlformats.org/officeDocument/2006/math">
                    <m:oMathParaPr>
                      <m:jc m:val="center"/>
                    </m:oMathParaPr>
                    <m:oMath xmlns:m="http://schemas.openxmlformats.org/officeDocument/2006/math">
                      <m:r>
                        <m:rPr>
                          <m:sty m:val="p"/>
                        </m:rPr>
                        <a:rPr lang="de-DE" sz="1000" b="0" i="0" u="sng" smtClean="0">
                          <a:effectLst>
                            <a:outerShdw blurRad="38100" dist="38100" dir="2700000" algn="tl">
                              <a:srgbClr val="000000">
                                <a:alpha val="43137"/>
                              </a:srgbClr>
                            </a:outerShdw>
                          </a:effectLst>
                          <a:latin typeface="Cambria Math"/>
                        </a:rPr>
                        <m:t>Ableitungsregeln</m:t>
                      </m:r>
                      <m:r>
                        <a:rPr lang="de-DE" sz="1000" b="0" i="0" u="sng" smtClean="0">
                          <a:latin typeface="Cambria Math"/>
                        </a:rPr>
                        <m:t>:</m:t>
                      </m:r>
                    </m:oMath>
                  </m:oMathPara>
                </a14:m>
                <a:endParaRPr lang="de-DE" sz="800" b="0" u="sng" dirty="0" smtClean="0"/>
              </a:p>
              <a:p>
                <a:r>
                  <a:rPr lang="de-DE" sz="800" dirty="0" smtClean="0"/>
                  <a:t>Produktregel</a:t>
                </a:r>
                <a:r>
                  <a:rPr lang="en-GB" sz="800" dirty="0" smtClean="0"/>
                  <a:t>: 	</a:t>
                </a:r>
                <a14:m>
                  <m:oMath xmlns:m="http://schemas.openxmlformats.org/officeDocument/2006/math">
                    <m:r>
                      <m:rPr>
                        <m:sty m:val="p"/>
                      </m:rPr>
                      <a:rPr lang="en-GB" sz="800" i="0">
                        <a:latin typeface="Cambria Math"/>
                      </a:rPr>
                      <m:t>f</m:t>
                    </m:r>
                    <m:d>
                      <m:dPr>
                        <m:ctrlPr>
                          <a:rPr lang="en-GB" sz="800" i="1">
                            <a:latin typeface="Cambria Math"/>
                          </a:rPr>
                        </m:ctrlPr>
                      </m:dPr>
                      <m:e>
                        <m:r>
                          <m:rPr>
                            <m:sty m:val="p"/>
                          </m:rPr>
                          <a:rPr lang="en-GB" sz="800" i="0">
                            <a:latin typeface="Cambria Math"/>
                          </a:rPr>
                          <m:t>x</m:t>
                        </m:r>
                      </m:e>
                    </m:d>
                    <m:r>
                      <a:rPr lang="en-GB" sz="800" i="0">
                        <a:latin typeface="Cambria Math"/>
                      </a:rPr>
                      <m:t>=</m:t>
                    </m:r>
                    <m:r>
                      <m:rPr>
                        <m:sty m:val="p"/>
                      </m:rPr>
                      <a:rPr lang="en-GB" sz="800" i="0">
                        <a:latin typeface="Cambria Math"/>
                      </a:rPr>
                      <m:t>u</m:t>
                    </m:r>
                    <m:r>
                      <a:rPr lang="en-GB" sz="800" i="0">
                        <a:latin typeface="Cambria Math"/>
                      </a:rPr>
                      <m:t>∗</m:t>
                    </m:r>
                    <m:r>
                      <m:rPr>
                        <m:sty m:val="p"/>
                      </m:rPr>
                      <a:rPr lang="en-GB" sz="800" i="0">
                        <a:latin typeface="Cambria Math"/>
                      </a:rPr>
                      <m:t>v</m:t>
                    </m:r>
                    <m:r>
                      <a:rPr lang="en-GB" sz="800" i="0">
                        <a:latin typeface="Cambria Math"/>
                      </a:rPr>
                      <m:t> </m:t>
                    </m:r>
                    <m:box>
                      <m:boxPr>
                        <m:ctrlPr>
                          <a:rPr lang="en-GB" sz="800" i="1">
                            <a:latin typeface="Cambria Math"/>
                          </a:rPr>
                        </m:ctrlPr>
                      </m:boxPr>
                      <m:e>
                        <m:groupChr>
                          <m:groupChrPr>
                            <m:chr m:val="⇒"/>
                            <m:vertJc m:val="bot"/>
                            <m:ctrlPr>
                              <a:rPr lang="en-GB" sz="800" i="1">
                                <a:latin typeface="Cambria Math"/>
                              </a:rPr>
                            </m:ctrlPr>
                          </m:groupChrPr>
                          <m:e>
                            <m:r>
                              <m:rPr>
                                <m:brk m:alnAt="2"/>
                              </m:rPr>
                              <a:rPr lang="de-DE" sz="800" b="0" i="0" smtClean="0">
                                <a:latin typeface="Cambria Math"/>
                              </a:rPr>
                              <m:t> </m:t>
                            </m:r>
                          </m:e>
                        </m:groupChr>
                      </m:e>
                    </m:box>
                    <m:sSup>
                      <m:sSupPr>
                        <m:ctrlPr>
                          <a:rPr lang="en-GB" sz="800" i="1">
                            <a:latin typeface="Cambria Math"/>
                          </a:rPr>
                        </m:ctrlPr>
                      </m:sSupPr>
                      <m:e>
                        <m:r>
                          <m:rPr>
                            <m:sty m:val="p"/>
                          </m:rPr>
                          <a:rPr lang="en-GB" sz="800" i="0">
                            <a:latin typeface="Cambria Math"/>
                          </a:rPr>
                          <m:t>f</m:t>
                        </m:r>
                      </m:e>
                      <m:sup>
                        <m:r>
                          <a:rPr lang="en-GB" sz="800" i="0">
                            <a:latin typeface="Cambria Math"/>
                          </a:rPr>
                          <m:t>′</m:t>
                        </m:r>
                      </m:sup>
                    </m:sSup>
                    <m:d>
                      <m:dPr>
                        <m:ctrlPr>
                          <a:rPr lang="en-GB" sz="800" i="1">
                            <a:latin typeface="Cambria Math"/>
                          </a:rPr>
                        </m:ctrlPr>
                      </m:dPr>
                      <m:e>
                        <m:r>
                          <m:rPr>
                            <m:sty m:val="p"/>
                          </m:rPr>
                          <a:rPr lang="en-GB" sz="800" i="0">
                            <a:latin typeface="Cambria Math"/>
                          </a:rPr>
                          <m:t>x</m:t>
                        </m:r>
                      </m:e>
                    </m:d>
                    <m:r>
                      <a:rPr lang="en-GB" sz="800" i="0">
                        <a:latin typeface="Cambria Math"/>
                      </a:rPr>
                      <m:t>=</m:t>
                    </m:r>
                    <m:sSup>
                      <m:sSupPr>
                        <m:ctrlPr>
                          <a:rPr lang="en-GB" sz="800" i="1">
                            <a:latin typeface="Cambria Math"/>
                          </a:rPr>
                        </m:ctrlPr>
                      </m:sSupPr>
                      <m:e>
                        <m:r>
                          <m:rPr>
                            <m:sty m:val="p"/>
                          </m:rPr>
                          <a:rPr lang="en-GB" sz="800" i="0">
                            <a:latin typeface="Cambria Math"/>
                          </a:rPr>
                          <m:t>u</m:t>
                        </m:r>
                      </m:e>
                      <m:sup>
                        <m:r>
                          <a:rPr lang="en-GB" sz="800" i="0">
                            <a:latin typeface="Cambria Math"/>
                          </a:rPr>
                          <m:t>′</m:t>
                        </m:r>
                      </m:sup>
                    </m:sSup>
                    <m:d>
                      <m:dPr>
                        <m:ctrlPr>
                          <a:rPr lang="en-GB" sz="800" i="1">
                            <a:latin typeface="Cambria Math"/>
                          </a:rPr>
                        </m:ctrlPr>
                      </m:dPr>
                      <m:e>
                        <m:r>
                          <m:rPr>
                            <m:sty m:val="p"/>
                          </m:rPr>
                          <a:rPr lang="en-GB" sz="800" i="0">
                            <a:latin typeface="Cambria Math"/>
                          </a:rPr>
                          <m:t>x</m:t>
                        </m:r>
                      </m:e>
                    </m:d>
                    <m:r>
                      <a:rPr lang="en-GB" sz="800" i="0">
                        <a:latin typeface="Cambria Math"/>
                      </a:rPr>
                      <m:t>∗</m:t>
                    </m:r>
                    <m:r>
                      <m:rPr>
                        <m:sty m:val="p"/>
                      </m:rPr>
                      <a:rPr lang="en-GB" sz="800" i="0">
                        <a:latin typeface="Cambria Math"/>
                      </a:rPr>
                      <m:t>v</m:t>
                    </m:r>
                    <m:r>
                      <a:rPr lang="en-GB" sz="800" i="0">
                        <a:latin typeface="Cambria Math"/>
                      </a:rPr>
                      <m:t>+</m:t>
                    </m:r>
                    <m:r>
                      <m:rPr>
                        <m:sty m:val="p"/>
                      </m:rPr>
                      <a:rPr lang="en-GB" sz="800" i="0">
                        <a:latin typeface="Cambria Math"/>
                      </a:rPr>
                      <m:t>u</m:t>
                    </m:r>
                    <m:d>
                      <m:dPr>
                        <m:ctrlPr>
                          <a:rPr lang="en-GB" sz="800" i="1">
                            <a:latin typeface="Cambria Math"/>
                          </a:rPr>
                        </m:ctrlPr>
                      </m:dPr>
                      <m:e>
                        <m:r>
                          <m:rPr>
                            <m:sty m:val="p"/>
                          </m:rPr>
                          <a:rPr lang="en-GB" sz="800" i="0">
                            <a:latin typeface="Cambria Math"/>
                          </a:rPr>
                          <m:t>x</m:t>
                        </m:r>
                      </m:e>
                    </m:d>
                    <m:r>
                      <a:rPr lang="en-GB" sz="800" i="0">
                        <a:latin typeface="Cambria Math"/>
                      </a:rPr>
                      <m:t>∗</m:t>
                    </m:r>
                    <m:sSup>
                      <m:sSupPr>
                        <m:ctrlPr>
                          <a:rPr lang="en-GB" sz="800" i="1">
                            <a:latin typeface="Cambria Math"/>
                          </a:rPr>
                        </m:ctrlPr>
                      </m:sSupPr>
                      <m:e>
                        <m:r>
                          <m:rPr>
                            <m:sty m:val="p"/>
                          </m:rPr>
                          <a:rPr lang="en-GB" sz="800" i="0">
                            <a:latin typeface="Cambria Math"/>
                          </a:rPr>
                          <m:t>v</m:t>
                        </m:r>
                      </m:e>
                      <m:sup>
                        <m:r>
                          <a:rPr lang="en-GB" sz="800" i="0">
                            <a:latin typeface="Cambria Math"/>
                          </a:rPr>
                          <m:t>′</m:t>
                        </m:r>
                      </m:sup>
                    </m:sSup>
                    <m:d>
                      <m:dPr>
                        <m:ctrlPr>
                          <a:rPr lang="en-GB" sz="800" i="1">
                            <a:latin typeface="Cambria Math"/>
                          </a:rPr>
                        </m:ctrlPr>
                      </m:dPr>
                      <m:e>
                        <m:r>
                          <m:rPr>
                            <m:sty m:val="p"/>
                          </m:rPr>
                          <a:rPr lang="en-GB" sz="800" i="0">
                            <a:latin typeface="Cambria Math"/>
                          </a:rPr>
                          <m:t>x</m:t>
                        </m:r>
                      </m:e>
                    </m:d>
                  </m:oMath>
                </a14:m>
                <a:endParaRPr lang="en-GB" sz="1000" dirty="0" smtClean="0"/>
              </a:p>
              <a:p>
                <a:r>
                  <a:rPr lang="en-GB" sz="800" dirty="0" err="1" smtClean="0"/>
                  <a:t>Quotientenregel</a:t>
                </a:r>
                <a:r>
                  <a:rPr lang="en-GB" sz="800" dirty="0" smtClean="0"/>
                  <a:t>:	</a:t>
                </a:r>
                <a14:m>
                  <m:oMath xmlns:m="http://schemas.openxmlformats.org/officeDocument/2006/math">
                    <m:r>
                      <m:rPr>
                        <m:sty m:val="p"/>
                      </m:rPr>
                      <a:rPr lang="en-GB" sz="800" i="0">
                        <a:latin typeface="Cambria Math"/>
                      </a:rPr>
                      <m:t>f</m:t>
                    </m:r>
                    <m:d>
                      <m:dPr>
                        <m:ctrlPr>
                          <a:rPr lang="en-GB" sz="800" i="1">
                            <a:latin typeface="Cambria Math"/>
                          </a:rPr>
                        </m:ctrlPr>
                      </m:dPr>
                      <m:e>
                        <m:r>
                          <m:rPr>
                            <m:sty m:val="p"/>
                          </m:rPr>
                          <a:rPr lang="en-GB" sz="800" i="0">
                            <a:latin typeface="Cambria Math"/>
                          </a:rPr>
                          <m:t>x</m:t>
                        </m:r>
                      </m:e>
                    </m:d>
                    <m:r>
                      <a:rPr lang="en-GB" sz="800" i="0">
                        <a:latin typeface="Cambria Math"/>
                      </a:rPr>
                      <m:t>=</m:t>
                    </m:r>
                    <m:f>
                      <m:fPr>
                        <m:ctrlPr>
                          <a:rPr lang="en-GB" sz="800" i="1">
                            <a:latin typeface="Cambria Math"/>
                          </a:rPr>
                        </m:ctrlPr>
                      </m:fPr>
                      <m:num>
                        <m:r>
                          <m:rPr>
                            <m:sty m:val="p"/>
                          </m:rPr>
                          <a:rPr lang="en-GB" sz="800" i="0">
                            <a:latin typeface="Cambria Math"/>
                          </a:rPr>
                          <m:t>u</m:t>
                        </m:r>
                      </m:num>
                      <m:den>
                        <m:r>
                          <m:rPr>
                            <m:sty m:val="p"/>
                          </m:rPr>
                          <a:rPr lang="en-GB" sz="800" i="0">
                            <a:latin typeface="Cambria Math"/>
                          </a:rPr>
                          <m:t>v</m:t>
                        </m:r>
                      </m:den>
                    </m:f>
                    <m:r>
                      <a:rPr lang="en-GB" sz="800" i="0">
                        <a:latin typeface="Cambria Math"/>
                      </a:rPr>
                      <m:t> </m:t>
                    </m:r>
                    <m:box>
                      <m:boxPr>
                        <m:ctrlPr>
                          <a:rPr lang="en-GB" sz="800" i="1">
                            <a:latin typeface="Cambria Math"/>
                          </a:rPr>
                        </m:ctrlPr>
                      </m:boxPr>
                      <m:e>
                        <m:groupChr>
                          <m:groupChrPr>
                            <m:chr m:val="⇒"/>
                            <m:vertJc m:val="bot"/>
                            <m:ctrlPr>
                              <a:rPr lang="en-GB" sz="800" i="1">
                                <a:latin typeface="Cambria Math"/>
                              </a:rPr>
                            </m:ctrlPr>
                          </m:groupChrPr>
                          <m:e>
                            <m:r>
                              <m:rPr>
                                <m:brk m:alnAt="2"/>
                              </m:rPr>
                              <a:rPr lang="de-DE" sz="800" b="0" i="0" smtClean="0">
                                <a:latin typeface="Cambria Math"/>
                              </a:rPr>
                              <m:t> </m:t>
                            </m:r>
                          </m:e>
                        </m:groupChr>
                      </m:e>
                    </m:box>
                    <m:sSup>
                      <m:sSupPr>
                        <m:ctrlPr>
                          <a:rPr lang="en-GB" sz="800" i="1">
                            <a:latin typeface="Cambria Math"/>
                          </a:rPr>
                        </m:ctrlPr>
                      </m:sSupPr>
                      <m:e>
                        <m:r>
                          <m:rPr>
                            <m:sty m:val="p"/>
                          </m:rPr>
                          <a:rPr lang="en-GB" sz="800" i="0">
                            <a:latin typeface="Cambria Math"/>
                          </a:rPr>
                          <m:t>f</m:t>
                        </m:r>
                      </m:e>
                      <m:sup>
                        <m:r>
                          <a:rPr lang="en-GB" sz="800" i="0">
                            <a:latin typeface="Cambria Math"/>
                          </a:rPr>
                          <m:t>′</m:t>
                        </m:r>
                      </m:sup>
                    </m:sSup>
                    <m:d>
                      <m:dPr>
                        <m:ctrlPr>
                          <a:rPr lang="en-GB" sz="800" i="1">
                            <a:latin typeface="Cambria Math"/>
                          </a:rPr>
                        </m:ctrlPr>
                      </m:dPr>
                      <m:e>
                        <m:r>
                          <m:rPr>
                            <m:sty m:val="p"/>
                          </m:rPr>
                          <a:rPr lang="en-GB" sz="800" i="0">
                            <a:latin typeface="Cambria Math"/>
                          </a:rPr>
                          <m:t>x</m:t>
                        </m:r>
                      </m:e>
                    </m:d>
                    <m:r>
                      <a:rPr lang="en-GB" sz="800" i="0">
                        <a:latin typeface="Cambria Math"/>
                      </a:rPr>
                      <m:t>=</m:t>
                    </m:r>
                    <m:f>
                      <m:fPr>
                        <m:ctrlPr>
                          <a:rPr lang="en-GB" sz="800" i="1">
                            <a:latin typeface="Cambria Math"/>
                          </a:rPr>
                        </m:ctrlPr>
                      </m:fPr>
                      <m:num>
                        <m:sSup>
                          <m:sSupPr>
                            <m:ctrlPr>
                              <a:rPr lang="en-GB" sz="800" i="1">
                                <a:latin typeface="Cambria Math"/>
                              </a:rPr>
                            </m:ctrlPr>
                          </m:sSupPr>
                          <m:e>
                            <m:r>
                              <m:rPr>
                                <m:sty m:val="p"/>
                              </m:rPr>
                              <a:rPr lang="en-GB" sz="800" i="0">
                                <a:latin typeface="Cambria Math"/>
                              </a:rPr>
                              <m:t>u</m:t>
                            </m:r>
                          </m:e>
                          <m:sup>
                            <m:r>
                              <a:rPr lang="en-GB" sz="800" i="0">
                                <a:latin typeface="Cambria Math"/>
                              </a:rPr>
                              <m:t>′</m:t>
                            </m:r>
                          </m:sup>
                        </m:sSup>
                        <m:d>
                          <m:dPr>
                            <m:ctrlPr>
                              <a:rPr lang="en-GB" sz="800" i="1">
                                <a:latin typeface="Cambria Math"/>
                              </a:rPr>
                            </m:ctrlPr>
                          </m:dPr>
                          <m:e>
                            <m:r>
                              <m:rPr>
                                <m:sty m:val="p"/>
                              </m:rPr>
                              <a:rPr lang="en-GB" sz="800" i="0">
                                <a:latin typeface="Cambria Math"/>
                              </a:rPr>
                              <m:t>x</m:t>
                            </m:r>
                          </m:e>
                        </m:d>
                        <m:r>
                          <a:rPr lang="en-GB" sz="800" i="0">
                            <a:latin typeface="Cambria Math"/>
                          </a:rPr>
                          <m:t>∗</m:t>
                        </m:r>
                        <m:r>
                          <m:rPr>
                            <m:sty m:val="p"/>
                          </m:rPr>
                          <a:rPr lang="en-GB" sz="800" i="0">
                            <a:latin typeface="Cambria Math"/>
                          </a:rPr>
                          <m:t>v</m:t>
                        </m:r>
                        <m:r>
                          <a:rPr lang="en-GB" sz="800" i="0">
                            <a:latin typeface="Cambria Math"/>
                          </a:rPr>
                          <m:t>+</m:t>
                        </m:r>
                        <m:r>
                          <m:rPr>
                            <m:sty m:val="p"/>
                          </m:rPr>
                          <a:rPr lang="en-GB" sz="800" i="0">
                            <a:latin typeface="Cambria Math"/>
                          </a:rPr>
                          <m:t>u</m:t>
                        </m:r>
                        <m:d>
                          <m:dPr>
                            <m:ctrlPr>
                              <a:rPr lang="en-GB" sz="800" i="1">
                                <a:latin typeface="Cambria Math"/>
                              </a:rPr>
                            </m:ctrlPr>
                          </m:dPr>
                          <m:e>
                            <m:r>
                              <m:rPr>
                                <m:sty m:val="p"/>
                              </m:rPr>
                              <a:rPr lang="en-GB" sz="800" i="0">
                                <a:latin typeface="Cambria Math"/>
                              </a:rPr>
                              <m:t>x</m:t>
                            </m:r>
                          </m:e>
                        </m:d>
                        <m:r>
                          <a:rPr lang="en-GB" sz="800" i="0">
                            <a:latin typeface="Cambria Math"/>
                          </a:rPr>
                          <m:t>∗</m:t>
                        </m:r>
                        <m:sSup>
                          <m:sSupPr>
                            <m:ctrlPr>
                              <a:rPr lang="en-GB" sz="800" i="1">
                                <a:latin typeface="Cambria Math"/>
                              </a:rPr>
                            </m:ctrlPr>
                          </m:sSupPr>
                          <m:e>
                            <m:r>
                              <m:rPr>
                                <m:sty m:val="p"/>
                              </m:rPr>
                              <a:rPr lang="en-GB" sz="800" i="0">
                                <a:latin typeface="Cambria Math"/>
                              </a:rPr>
                              <m:t>v</m:t>
                            </m:r>
                          </m:e>
                          <m:sup>
                            <m:r>
                              <a:rPr lang="en-GB" sz="800" i="0">
                                <a:latin typeface="Cambria Math"/>
                              </a:rPr>
                              <m:t>′</m:t>
                            </m:r>
                          </m:sup>
                        </m:sSup>
                        <m:d>
                          <m:dPr>
                            <m:ctrlPr>
                              <a:rPr lang="en-GB" sz="800" i="1">
                                <a:latin typeface="Cambria Math"/>
                              </a:rPr>
                            </m:ctrlPr>
                          </m:dPr>
                          <m:e>
                            <m:r>
                              <m:rPr>
                                <m:sty m:val="p"/>
                              </m:rPr>
                              <a:rPr lang="en-GB" sz="800" i="0">
                                <a:latin typeface="Cambria Math"/>
                              </a:rPr>
                              <m:t>x</m:t>
                            </m:r>
                          </m:e>
                        </m:d>
                      </m:num>
                      <m:den>
                        <m:sSup>
                          <m:sSupPr>
                            <m:ctrlPr>
                              <a:rPr lang="en-GB" sz="800" i="1">
                                <a:latin typeface="Cambria Math"/>
                              </a:rPr>
                            </m:ctrlPr>
                          </m:sSupPr>
                          <m:e>
                            <m:r>
                              <m:rPr>
                                <m:sty m:val="p"/>
                              </m:rPr>
                              <a:rPr lang="en-GB" sz="800" i="0">
                                <a:latin typeface="Cambria Math"/>
                              </a:rPr>
                              <m:t>v</m:t>
                            </m:r>
                          </m:e>
                          <m:sup>
                            <m:r>
                              <a:rPr lang="en-GB" sz="800" i="0">
                                <a:latin typeface="Cambria Math"/>
                              </a:rPr>
                              <m:t>2</m:t>
                            </m:r>
                          </m:sup>
                        </m:sSup>
                        <m:r>
                          <a:rPr lang="en-GB" sz="800" i="0">
                            <a:latin typeface="Cambria Math"/>
                          </a:rPr>
                          <m:t>(</m:t>
                        </m:r>
                        <m:r>
                          <m:rPr>
                            <m:sty m:val="p"/>
                          </m:rPr>
                          <a:rPr lang="en-GB" sz="800" i="0">
                            <a:latin typeface="Cambria Math"/>
                          </a:rPr>
                          <m:t>x</m:t>
                        </m:r>
                        <m:r>
                          <a:rPr lang="en-GB" sz="800" i="0">
                            <a:latin typeface="Cambria Math"/>
                          </a:rPr>
                          <m:t>)</m:t>
                        </m:r>
                      </m:den>
                    </m:f>
                  </m:oMath>
                </a14:m>
                <a:endParaRPr lang="en-GB" sz="800" dirty="0" smtClean="0"/>
              </a:p>
              <a:p>
                <a:r>
                  <a:rPr lang="en-GB" sz="800" dirty="0" err="1" smtClean="0"/>
                  <a:t>Kettenregel</a:t>
                </a:r>
                <a:r>
                  <a:rPr lang="en-GB" sz="800" dirty="0" smtClean="0"/>
                  <a:t>:	</a:t>
                </a:r>
                <a14:m>
                  <m:oMath xmlns:m="http://schemas.openxmlformats.org/officeDocument/2006/math">
                    <m:r>
                      <m:rPr>
                        <m:sty m:val="p"/>
                      </m:rPr>
                      <a:rPr lang="en-GB" sz="800" i="0">
                        <a:latin typeface="Cambria Math"/>
                      </a:rPr>
                      <m:t>f</m:t>
                    </m:r>
                    <m:d>
                      <m:dPr>
                        <m:ctrlPr>
                          <a:rPr lang="en-GB" sz="800" i="1">
                            <a:latin typeface="Cambria Math"/>
                          </a:rPr>
                        </m:ctrlPr>
                      </m:dPr>
                      <m:e>
                        <m:r>
                          <m:rPr>
                            <m:sty m:val="p"/>
                          </m:rPr>
                          <a:rPr lang="en-GB" sz="800" i="0">
                            <a:latin typeface="Cambria Math"/>
                          </a:rPr>
                          <m:t>x</m:t>
                        </m:r>
                      </m:e>
                    </m:d>
                    <m:r>
                      <a:rPr lang="en-GB" sz="800" i="0">
                        <a:latin typeface="Cambria Math"/>
                      </a:rPr>
                      <m:t>=</m:t>
                    </m:r>
                    <m:sSup>
                      <m:sSupPr>
                        <m:ctrlPr>
                          <a:rPr lang="en-GB" sz="800" i="1">
                            <a:latin typeface="Cambria Math"/>
                          </a:rPr>
                        </m:ctrlPr>
                      </m:sSupPr>
                      <m:e>
                        <m:d>
                          <m:dPr>
                            <m:ctrlPr>
                              <a:rPr lang="en-GB" sz="800" i="1">
                                <a:latin typeface="Cambria Math"/>
                              </a:rPr>
                            </m:ctrlPr>
                          </m:dPr>
                          <m:e>
                            <m:sSup>
                              <m:sSupPr>
                                <m:ctrlPr>
                                  <a:rPr lang="en-GB" sz="800" i="1">
                                    <a:latin typeface="Cambria Math"/>
                                  </a:rPr>
                                </m:ctrlPr>
                              </m:sSupPr>
                              <m:e>
                                <m:r>
                                  <m:rPr>
                                    <m:sty m:val="p"/>
                                  </m:rPr>
                                  <a:rPr lang="en-GB" sz="800" i="0">
                                    <a:latin typeface="Cambria Math"/>
                                  </a:rPr>
                                  <m:t>x</m:t>
                                </m:r>
                              </m:e>
                              <m:sup>
                                <m:r>
                                  <a:rPr lang="en-GB" sz="800" i="0">
                                    <a:latin typeface="Cambria Math"/>
                                  </a:rPr>
                                  <m:t>2</m:t>
                                </m:r>
                              </m:sup>
                            </m:sSup>
                            <m:r>
                              <a:rPr lang="en-GB" sz="800" i="0">
                                <a:latin typeface="Cambria Math"/>
                              </a:rPr>
                              <m:t>+1</m:t>
                            </m:r>
                          </m:e>
                        </m:d>
                      </m:e>
                      <m:sup>
                        <m:r>
                          <a:rPr lang="en-GB" sz="800" i="0">
                            <a:latin typeface="Cambria Math"/>
                          </a:rPr>
                          <m:t>2</m:t>
                        </m:r>
                      </m:sup>
                    </m:sSup>
                    <m:r>
                      <a:rPr lang="en-GB" sz="800" i="0">
                        <a:latin typeface="Cambria Math"/>
                      </a:rPr>
                      <m:t> </m:t>
                    </m:r>
                    <m:r>
                      <m:rPr>
                        <m:sty m:val="p"/>
                      </m:rPr>
                      <a:rPr lang="en-GB" sz="800" i="0">
                        <a:latin typeface="Cambria Math"/>
                      </a:rPr>
                      <m:t>mit</m:t>
                    </m:r>
                    <m:r>
                      <a:rPr lang="en-GB" sz="800" i="0">
                        <a:latin typeface="Cambria Math"/>
                      </a:rPr>
                      <m:t> </m:t>
                    </m:r>
                    <m:r>
                      <m:rPr>
                        <m:sty m:val="p"/>
                      </m:rPr>
                      <a:rPr lang="en-GB" sz="800" i="0">
                        <a:latin typeface="Cambria Math"/>
                      </a:rPr>
                      <m:t>u</m:t>
                    </m:r>
                    <m:r>
                      <a:rPr lang="en-GB" sz="800" i="0">
                        <a:latin typeface="Cambria Math"/>
                      </a:rPr>
                      <m:t>=</m:t>
                    </m:r>
                    <m:sSup>
                      <m:sSupPr>
                        <m:ctrlPr>
                          <a:rPr lang="en-GB" sz="800" i="1">
                            <a:latin typeface="Cambria Math"/>
                          </a:rPr>
                        </m:ctrlPr>
                      </m:sSupPr>
                      <m:e>
                        <m:r>
                          <m:rPr>
                            <m:sty m:val="p"/>
                          </m:rPr>
                          <a:rPr lang="en-GB" sz="800" i="0">
                            <a:latin typeface="Cambria Math"/>
                          </a:rPr>
                          <m:t>x</m:t>
                        </m:r>
                      </m:e>
                      <m:sup>
                        <m:r>
                          <a:rPr lang="en-GB" sz="800" i="0">
                            <a:latin typeface="Cambria Math"/>
                          </a:rPr>
                          <m:t>2</m:t>
                        </m:r>
                      </m:sup>
                    </m:sSup>
                    <m:r>
                      <a:rPr lang="en-GB" sz="800" i="0">
                        <a:latin typeface="Cambria Math"/>
                      </a:rPr>
                      <m:t>+1 </m:t>
                    </m:r>
                    <m:r>
                      <m:rPr>
                        <m:sty m:val="p"/>
                      </m:rPr>
                      <a:rPr lang="en-GB" sz="800" i="0">
                        <a:latin typeface="Cambria Math"/>
                      </a:rPr>
                      <m:t>und</m:t>
                    </m:r>
                    <m:r>
                      <a:rPr lang="en-GB" sz="800" i="0">
                        <a:latin typeface="Cambria Math"/>
                      </a:rPr>
                      <m:t> </m:t>
                    </m:r>
                    <m:r>
                      <m:rPr>
                        <m:sty m:val="p"/>
                      </m:rPr>
                      <a:rPr lang="en-GB" sz="800" i="0">
                        <a:latin typeface="Cambria Math"/>
                      </a:rPr>
                      <m:t>v</m:t>
                    </m:r>
                    <m:r>
                      <a:rPr lang="en-GB" sz="800" i="0">
                        <a:latin typeface="Cambria Math"/>
                      </a:rPr>
                      <m:t>=</m:t>
                    </m:r>
                    <m:sSup>
                      <m:sSupPr>
                        <m:ctrlPr>
                          <a:rPr lang="en-GB" sz="800" i="1">
                            <a:latin typeface="Cambria Math"/>
                          </a:rPr>
                        </m:ctrlPr>
                      </m:sSupPr>
                      <m:e>
                        <m:r>
                          <m:rPr>
                            <m:sty m:val="p"/>
                          </m:rPr>
                          <a:rPr lang="en-GB" sz="800" i="0">
                            <a:latin typeface="Cambria Math"/>
                          </a:rPr>
                          <m:t>u</m:t>
                        </m:r>
                      </m:e>
                      <m:sup>
                        <m:r>
                          <a:rPr lang="en-GB" sz="800" i="0">
                            <a:latin typeface="Cambria Math"/>
                          </a:rPr>
                          <m:t>2</m:t>
                        </m:r>
                      </m:sup>
                    </m:sSup>
                  </m:oMath>
                </a14:m>
                <a:endParaRPr lang="en-GB" sz="800" dirty="0" smtClean="0"/>
              </a:p>
              <a:p>
                <a:r>
                  <a:rPr lang="en-GB" sz="800" dirty="0"/>
                  <a:t>	</a:t>
                </a:r>
                <a14:m>
                  <m:oMath xmlns:m="http://schemas.openxmlformats.org/officeDocument/2006/math">
                    <m:sSup>
                      <m:sSupPr>
                        <m:ctrlPr>
                          <a:rPr lang="en-GB" sz="800" i="1">
                            <a:latin typeface="Cambria Math"/>
                          </a:rPr>
                        </m:ctrlPr>
                      </m:sSupPr>
                      <m:e>
                        <m:r>
                          <m:rPr>
                            <m:sty m:val="p"/>
                          </m:rPr>
                          <a:rPr lang="en-GB" sz="800" i="0">
                            <a:latin typeface="Cambria Math"/>
                          </a:rPr>
                          <m:t>f</m:t>
                        </m:r>
                      </m:e>
                      <m:sup>
                        <m:r>
                          <a:rPr lang="en-GB" sz="800" i="0">
                            <a:latin typeface="Cambria Math"/>
                          </a:rPr>
                          <m:t>′</m:t>
                        </m:r>
                      </m:sup>
                    </m:sSup>
                    <m:d>
                      <m:dPr>
                        <m:ctrlPr>
                          <a:rPr lang="en-GB" sz="800" i="1">
                            <a:latin typeface="Cambria Math"/>
                          </a:rPr>
                        </m:ctrlPr>
                      </m:dPr>
                      <m:e>
                        <m:r>
                          <m:rPr>
                            <m:sty m:val="p"/>
                          </m:rPr>
                          <a:rPr lang="en-GB" sz="800" i="0">
                            <a:latin typeface="Cambria Math"/>
                          </a:rPr>
                          <m:t>x</m:t>
                        </m:r>
                      </m:e>
                    </m:d>
                    <m:r>
                      <a:rPr lang="en-GB" sz="800" i="0">
                        <a:latin typeface="Cambria Math"/>
                      </a:rPr>
                      <m:t>=</m:t>
                    </m:r>
                    <m:sSup>
                      <m:sSupPr>
                        <m:ctrlPr>
                          <a:rPr lang="en-GB" sz="800" i="1">
                            <a:latin typeface="Cambria Math"/>
                          </a:rPr>
                        </m:ctrlPr>
                      </m:sSupPr>
                      <m:e>
                        <m:r>
                          <m:rPr>
                            <m:sty m:val="p"/>
                          </m:rPr>
                          <a:rPr lang="en-GB" sz="800" i="0">
                            <a:latin typeface="Cambria Math"/>
                          </a:rPr>
                          <m:t>u</m:t>
                        </m:r>
                      </m:e>
                      <m:sup>
                        <m:r>
                          <a:rPr lang="en-GB" sz="800" i="0">
                            <a:latin typeface="Cambria Math"/>
                          </a:rPr>
                          <m:t>′</m:t>
                        </m:r>
                      </m:sup>
                    </m:sSup>
                    <m:d>
                      <m:dPr>
                        <m:ctrlPr>
                          <a:rPr lang="en-GB" sz="800" i="1">
                            <a:latin typeface="Cambria Math"/>
                          </a:rPr>
                        </m:ctrlPr>
                      </m:dPr>
                      <m:e>
                        <m:r>
                          <m:rPr>
                            <m:sty m:val="p"/>
                          </m:rPr>
                          <a:rPr lang="en-GB" sz="800" i="0">
                            <a:latin typeface="Cambria Math"/>
                          </a:rPr>
                          <m:t>x</m:t>
                        </m:r>
                      </m:e>
                    </m:d>
                    <m:r>
                      <a:rPr lang="en-GB" sz="800" i="0">
                        <a:latin typeface="Cambria Math"/>
                      </a:rPr>
                      <m:t>∗</m:t>
                    </m:r>
                    <m:r>
                      <m:rPr>
                        <m:sty m:val="p"/>
                      </m:rPr>
                      <a:rPr lang="en-GB" sz="800" i="0">
                        <a:latin typeface="Cambria Math"/>
                      </a:rPr>
                      <m:t>v</m:t>
                    </m:r>
                    <m:d>
                      <m:dPr>
                        <m:ctrlPr>
                          <a:rPr lang="en-GB" sz="800" i="1">
                            <a:latin typeface="Cambria Math"/>
                          </a:rPr>
                        </m:ctrlPr>
                      </m:dPr>
                      <m:e>
                        <m:r>
                          <m:rPr>
                            <m:sty m:val="p"/>
                          </m:rPr>
                          <a:rPr lang="en-GB" sz="800" i="0">
                            <a:latin typeface="Cambria Math"/>
                          </a:rPr>
                          <m:t>x</m:t>
                        </m:r>
                      </m:e>
                    </m:d>
                    <m:r>
                      <a:rPr lang="en-GB" sz="800" i="0">
                        <a:latin typeface="Cambria Math"/>
                      </a:rPr>
                      <m:t>∗</m:t>
                    </m:r>
                    <m:sSup>
                      <m:sSupPr>
                        <m:ctrlPr>
                          <a:rPr lang="en-GB" sz="800" i="1">
                            <a:latin typeface="Cambria Math"/>
                          </a:rPr>
                        </m:ctrlPr>
                      </m:sSupPr>
                      <m:e>
                        <m:r>
                          <m:rPr>
                            <m:sty m:val="p"/>
                          </m:rPr>
                          <a:rPr lang="en-GB" sz="800" i="0">
                            <a:latin typeface="Cambria Math"/>
                          </a:rPr>
                          <m:t>v</m:t>
                        </m:r>
                      </m:e>
                      <m:sup>
                        <m:r>
                          <a:rPr lang="en-GB" sz="800" i="0">
                            <a:latin typeface="Cambria Math"/>
                          </a:rPr>
                          <m:t>′</m:t>
                        </m:r>
                      </m:sup>
                    </m:sSup>
                    <m:d>
                      <m:dPr>
                        <m:ctrlPr>
                          <a:rPr lang="en-GB" sz="800" i="1">
                            <a:latin typeface="Cambria Math"/>
                          </a:rPr>
                        </m:ctrlPr>
                      </m:dPr>
                      <m:e>
                        <m:r>
                          <m:rPr>
                            <m:sty m:val="p"/>
                          </m:rPr>
                          <a:rPr lang="en-GB" sz="800" i="0">
                            <a:latin typeface="Cambria Math"/>
                          </a:rPr>
                          <m:t>x</m:t>
                        </m:r>
                      </m:e>
                    </m:d>
                  </m:oMath>
                </a14:m>
                <a:endParaRPr lang="en-GB" sz="800" dirty="0" smtClean="0"/>
              </a:p>
              <a:p>
                <a:endParaRPr lang="en-GB" sz="800" dirty="0" smtClean="0"/>
              </a:p>
            </p:txBody>
          </p:sp>
        </mc:Choice>
        <mc:Fallback xmlns="">
          <p:sp>
            <p:nvSpPr>
              <p:cNvPr id="11" name="Textfeld 10"/>
              <p:cNvSpPr txBox="1">
                <a:spLocks noRot="1" noChangeAspect="1" noMove="1" noResize="1" noEditPoints="1" noAdjustHandles="1" noChangeArrowheads="1" noChangeShapeType="1" noTextEdit="1"/>
              </p:cNvSpPr>
              <p:nvPr/>
            </p:nvSpPr>
            <p:spPr>
              <a:xfrm>
                <a:off x="4644008" y="717436"/>
                <a:ext cx="2930272" cy="911364"/>
              </a:xfrm>
              <a:prstGeom prst="rect">
                <a:avLst/>
              </a:prstGeom>
              <a:blipFill rotWithShape="1">
                <a:blip r:embed="rId6"/>
                <a:stretch>
                  <a:fillRect l="-1037"/>
                </a:stretch>
              </a:blipFill>
              <a:ln w="3175">
                <a:solidFill>
                  <a:schemeClr val="tx1"/>
                </a:solidFill>
              </a:ln>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12" name="Textfeld 11"/>
              <p:cNvSpPr txBox="1"/>
              <p:nvPr/>
            </p:nvSpPr>
            <p:spPr>
              <a:xfrm>
                <a:off x="4644008" y="2871435"/>
                <a:ext cx="4499992" cy="784830"/>
              </a:xfrm>
              <a:prstGeom prst="rect">
                <a:avLst/>
              </a:prstGeom>
              <a:noFill/>
              <a:ln w="3175">
                <a:solidFill>
                  <a:schemeClr val="tx1"/>
                </a:solidFill>
              </a:ln>
            </p:spPr>
            <p:txBody>
              <a:bodyPr wrap="square" lIns="36000" tIns="0" rIns="0" bIns="0" rtlCol="0">
                <a:spAutoFit/>
              </a:bodyPr>
              <a:lstStyle/>
              <a:p>
                <a:pPr algn="ctr"/>
                <a:r>
                  <a:rPr lang="en-GB" sz="1100" u="sng" dirty="0" smtClean="0">
                    <a:effectLst>
                      <a:outerShdw blurRad="38100" dist="38100" dir="2700000" algn="tl">
                        <a:srgbClr val="000000">
                          <a:alpha val="43137"/>
                        </a:srgbClr>
                      </a:outerShdw>
                    </a:effectLst>
                  </a:rPr>
                  <a:t>Prüfung</a:t>
                </a:r>
                <a:r>
                  <a:rPr lang="en-GB" sz="1100" u="sng" dirty="0">
                    <a:effectLst>
                      <a:outerShdw blurRad="38100" dist="38100" dir="2700000" algn="tl">
                        <a:srgbClr val="000000">
                          <a:alpha val="43137"/>
                        </a:srgbClr>
                      </a:outerShdw>
                    </a:effectLst>
                  </a:rPr>
                  <a:t> der </a:t>
                </a:r>
                <a:r>
                  <a:rPr lang="en-GB" sz="1100" u="sng" dirty="0" err="1">
                    <a:effectLst>
                      <a:outerShdw blurRad="38100" dist="38100" dir="2700000" algn="tl">
                        <a:srgbClr val="000000">
                          <a:alpha val="43137"/>
                        </a:srgbClr>
                      </a:outerShdw>
                    </a:effectLst>
                  </a:rPr>
                  <a:t>Gruppenaxiome</a:t>
                </a:r>
                <a:r>
                  <a:rPr lang="en-GB" sz="1100" u="sng" dirty="0">
                    <a:effectLst>
                      <a:outerShdw blurRad="38100" dist="38100" dir="2700000" algn="tl">
                        <a:srgbClr val="000000">
                          <a:alpha val="43137"/>
                        </a:srgbClr>
                      </a:outerShdw>
                    </a:effectLst>
                  </a:rPr>
                  <a:t>:</a:t>
                </a:r>
              </a:p>
              <a:p>
                <a:r>
                  <a:rPr lang="de-DE" sz="800" dirty="0"/>
                  <a:t>(G1) </a:t>
                </a:r>
                <a:r>
                  <a:rPr lang="de-DE" sz="800" b="1" dirty="0"/>
                  <a:t>Abgeschlossenheit</a:t>
                </a:r>
                <a:r>
                  <a:rPr lang="de-DE" sz="800" dirty="0"/>
                  <a:t>: </a:t>
                </a:r>
                <a14:m>
                  <m:oMath xmlns:m="http://schemas.openxmlformats.org/officeDocument/2006/math">
                    <m:r>
                      <a:rPr lang="en-GB" sz="800" i="0">
                        <a:latin typeface="Cambria Math"/>
                      </a:rPr>
                      <m:t>∀ </m:t>
                    </m:r>
                    <m:r>
                      <m:rPr>
                        <m:sty m:val="p"/>
                      </m:rPr>
                      <a:rPr lang="en-GB" sz="800" i="0">
                        <a:latin typeface="Cambria Math"/>
                      </a:rPr>
                      <m:t>s</m:t>
                    </m:r>
                    <m:r>
                      <a:rPr lang="en-GB" sz="800" i="0">
                        <a:latin typeface="Cambria Math"/>
                      </a:rPr>
                      <m:t>,</m:t>
                    </m:r>
                    <m:r>
                      <m:rPr>
                        <m:sty m:val="p"/>
                      </m:rPr>
                      <a:rPr lang="en-GB" sz="800" i="0">
                        <a:latin typeface="Cambria Math"/>
                      </a:rPr>
                      <m:t>t</m:t>
                    </m:r>
                    <m:r>
                      <a:rPr lang="en-GB" sz="800" i="0">
                        <a:latin typeface="Cambria Math"/>
                      </a:rPr>
                      <m:t>∈</m:t>
                    </m:r>
                    <m:r>
                      <m:rPr>
                        <m:sty m:val="p"/>
                      </m:rPr>
                      <a:rPr lang="en-GB" sz="800" i="0">
                        <a:latin typeface="Cambria Math"/>
                      </a:rPr>
                      <m:t>T</m:t>
                    </m:r>
                  </m:oMath>
                </a14:m>
                <a:r>
                  <a:rPr lang="de-DE" sz="800" dirty="0"/>
                  <a:t> gilt s </a:t>
                </a:r>
                <a14:m>
                  <m:oMath xmlns:m="http://schemas.openxmlformats.org/officeDocument/2006/math">
                    <m:r>
                      <a:rPr lang="de-DE" sz="800" i="1"/>
                      <m:t>∘</m:t>
                    </m:r>
                  </m:oMath>
                </a14:m>
                <a:r>
                  <a:rPr lang="de-DE" sz="800" dirty="0"/>
                  <a:t> t = u mit u </a:t>
                </a:r>
                <a14:m>
                  <m:oMath xmlns:m="http://schemas.openxmlformats.org/officeDocument/2006/math">
                    <m:r>
                      <a:rPr lang="en-GB" sz="800" i="0" smtClean="0">
                        <a:latin typeface="Cambria Math"/>
                      </a:rPr>
                      <m:t>∈</m:t>
                    </m:r>
                  </m:oMath>
                </a14:m>
                <a:r>
                  <a:rPr lang="de-DE" sz="800" dirty="0"/>
                  <a:t> </a:t>
                </a:r>
                <a:r>
                  <a:rPr lang="de-DE" sz="800" dirty="0" smtClean="0"/>
                  <a:t>T</a:t>
                </a:r>
                <a:endParaRPr lang="en-GB" sz="800" dirty="0"/>
              </a:p>
              <a:p>
                <a:r>
                  <a:rPr lang="de-DE" sz="800" dirty="0"/>
                  <a:t>(G2) Gültigkeit des </a:t>
                </a:r>
                <a:r>
                  <a:rPr lang="de-DE" sz="800" b="1" dirty="0"/>
                  <a:t>Assoziativgesetzes</a:t>
                </a:r>
                <a:r>
                  <a:rPr lang="de-DE" sz="800" dirty="0"/>
                  <a:t>: Für alle s, t, u </a:t>
                </a:r>
                <a14:m>
                  <m:oMath xmlns:m="http://schemas.openxmlformats.org/officeDocument/2006/math">
                    <m:r>
                      <a:rPr lang="en-GB" sz="800" i="0" smtClean="0">
                        <a:latin typeface="Cambria Math"/>
                      </a:rPr>
                      <m:t>∈</m:t>
                    </m:r>
                  </m:oMath>
                </a14:m>
                <a:r>
                  <a:rPr lang="de-DE" sz="800" dirty="0"/>
                  <a:t> T gilt (s</a:t>
                </a:r>
                <a14:m>
                  <m:oMath xmlns:m="http://schemas.openxmlformats.org/officeDocument/2006/math">
                    <m:r>
                      <a:rPr lang="de-DE" sz="800" i="1"/>
                      <m:t>∘</m:t>
                    </m:r>
                  </m:oMath>
                </a14:m>
                <a:r>
                  <a:rPr lang="de-DE" sz="800" dirty="0"/>
                  <a:t>t</a:t>
                </a:r>
                <a:r>
                  <a:rPr lang="de-DE" sz="800" dirty="0" smtClean="0"/>
                  <a:t>)</a:t>
                </a:r>
                <a:r>
                  <a:rPr lang="de-DE" sz="800" dirty="0"/>
                  <a:t> </a:t>
                </a:r>
                <a14:m>
                  <m:oMath xmlns:m="http://schemas.openxmlformats.org/officeDocument/2006/math">
                    <m:r>
                      <a:rPr lang="de-DE" sz="800" i="1"/>
                      <m:t>∘</m:t>
                    </m:r>
                  </m:oMath>
                </a14:m>
                <a:r>
                  <a:rPr lang="de-DE" sz="800" dirty="0"/>
                  <a:t>u = s</a:t>
                </a:r>
                <a14:m>
                  <m:oMath xmlns:m="http://schemas.openxmlformats.org/officeDocument/2006/math">
                    <m:r>
                      <a:rPr lang="de-DE" sz="800" i="1"/>
                      <m:t>∘</m:t>
                    </m:r>
                  </m:oMath>
                </a14:m>
                <a:r>
                  <a:rPr lang="de-DE" sz="800" dirty="0"/>
                  <a:t>(t</a:t>
                </a:r>
                <a14:m>
                  <m:oMath xmlns:m="http://schemas.openxmlformats.org/officeDocument/2006/math">
                    <m:r>
                      <a:rPr lang="de-DE" sz="800" i="1"/>
                      <m:t>∘</m:t>
                    </m:r>
                  </m:oMath>
                </a14:m>
                <a:r>
                  <a:rPr lang="de-DE" sz="800" dirty="0" smtClean="0"/>
                  <a:t>u</a:t>
                </a:r>
                <a:r>
                  <a:rPr lang="de-DE" sz="800" dirty="0" smtClean="0"/>
                  <a:t>)</a:t>
                </a:r>
                <a:endParaRPr lang="de-DE" sz="800" dirty="0"/>
              </a:p>
              <a:p>
                <a:r>
                  <a:rPr lang="de-DE" sz="800" dirty="0"/>
                  <a:t>(G3) Existenz </a:t>
                </a:r>
                <a:r>
                  <a:rPr lang="de-DE" sz="800" b="1" dirty="0">
                    <a:solidFill>
                      <a:srgbClr val="FF0000"/>
                    </a:solidFill>
                  </a:rPr>
                  <a:t>eines</a:t>
                </a:r>
                <a:r>
                  <a:rPr lang="de-DE" sz="800" dirty="0">
                    <a:solidFill>
                      <a:srgbClr val="FF0000"/>
                    </a:solidFill>
                  </a:rPr>
                  <a:t> </a:t>
                </a:r>
                <a:r>
                  <a:rPr lang="de-DE" sz="800" b="1" dirty="0"/>
                  <a:t>neutralen </a:t>
                </a:r>
                <a:r>
                  <a:rPr lang="de-DE" sz="800" b="1" dirty="0" smtClean="0"/>
                  <a:t>Elements</a:t>
                </a:r>
                <a:r>
                  <a:rPr lang="de-DE" sz="800" dirty="0" smtClean="0"/>
                  <a:t>: Es </a:t>
                </a:r>
                <a:r>
                  <a:rPr lang="de-DE" sz="800" dirty="0"/>
                  <a:t>gibt genau ein e </a:t>
                </a:r>
                <a14:m>
                  <m:oMath xmlns:m="http://schemas.openxmlformats.org/officeDocument/2006/math">
                    <m:r>
                      <a:rPr lang="en-GB" sz="800" i="0" smtClean="0">
                        <a:latin typeface="Cambria Math"/>
                      </a:rPr>
                      <m:t>∈ </m:t>
                    </m:r>
                  </m:oMath>
                </a14:m>
                <a:r>
                  <a:rPr lang="de-DE" sz="800" dirty="0"/>
                  <a:t>T, so dass t</a:t>
                </a:r>
                <a14:m>
                  <m:oMath xmlns:m="http://schemas.openxmlformats.org/officeDocument/2006/math">
                    <m:r>
                      <a:rPr lang="de-DE" sz="800" i="1"/>
                      <m:t>∘</m:t>
                    </m:r>
                  </m:oMath>
                </a14:m>
                <a:r>
                  <a:rPr lang="de-DE" sz="800" dirty="0"/>
                  <a:t>e = e</a:t>
                </a:r>
                <a14:m>
                  <m:oMath xmlns:m="http://schemas.openxmlformats.org/officeDocument/2006/math">
                    <m:r>
                      <a:rPr lang="de-DE" sz="800" i="1"/>
                      <m:t>∘</m:t>
                    </m:r>
                  </m:oMath>
                </a14:m>
                <a:r>
                  <a:rPr lang="de-DE" sz="800" dirty="0"/>
                  <a:t>t = t für alle t </a:t>
                </a:r>
                <a14:m>
                  <m:oMath xmlns:m="http://schemas.openxmlformats.org/officeDocument/2006/math">
                    <m:r>
                      <a:rPr lang="en-GB" sz="800" i="0" smtClean="0">
                        <a:latin typeface="Cambria Math"/>
                      </a:rPr>
                      <m:t>∈</m:t>
                    </m:r>
                  </m:oMath>
                </a14:m>
                <a:r>
                  <a:rPr lang="de-DE" sz="800" dirty="0"/>
                  <a:t> T gilt. </a:t>
                </a:r>
                <a:endParaRPr lang="de-DE" sz="800" dirty="0" smtClean="0"/>
              </a:p>
              <a:p>
                <a:r>
                  <a:rPr lang="en-GB" sz="800" dirty="0" smtClean="0"/>
                  <a:t>(</a:t>
                </a:r>
                <a:r>
                  <a:rPr lang="en-GB" sz="800" dirty="0"/>
                  <a:t>G4) </a:t>
                </a:r>
                <a:r>
                  <a:rPr lang="de-DE" sz="800" dirty="0" smtClean="0"/>
                  <a:t>Existenz</a:t>
                </a:r>
                <a:r>
                  <a:rPr lang="en-GB" sz="800" dirty="0" smtClean="0"/>
                  <a:t> </a:t>
                </a:r>
                <a:r>
                  <a:rPr lang="de-DE" sz="800" b="1" dirty="0" smtClean="0"/>
                  <a:t>inverser</a:t>
                </a:r>
                <a:r>
                  <a:rPr lang="en-GB" sz="800" b="1" dirty="0" smtClean="0"/>
                  <a:t> </a:t>
                </a:r>
                <a:r>
                  <a:rPr lang="de-DE" sz="800" b="1" dirty="0" smtClean="0"/>
                  <a:t>Elemente</a:t>
                </a:r>
                <a:r>
                  <a:rPr lang="en-GB" sz="800" b="1" dirty="0" smtClean="0"/>
                  <a:t> </a:t>
                </a:r>
                <a:r>
                  <a:rPr lang="en-GB" sz="800" dirty="0" smtClean="0"/>
                  <a:t>: </a:t>
                </a:r>
                <a:r>
                  <a:rPr lang="de-DE" sz="800" dirty="0" smtClean="0"/>
                  <a:t>Für </a:t>
                </a:r>
                <a:r>
                  <a:rPr lang="de-DE" sz="800" dirty="0"/>
                  <a:t>jedes t </a:t>
                </a:r>
                <a14:m>
                  <m:oMath xmlns:m="http://schemas.openxmlformats.org/officeDocument/2006/math">
                    <m:r>
                      <a:rPr lang="en-GB" sz="800" i="0" smtClean="0">
                        <a:latin typeface="Cambria Math"/>
                      </a:rPr>
                      <m:t>∈</m:t>
                    </m:r>
                  </m:oMath>
                </a14:m>
                <a:r>
                  <a:rPr lang="de-DE" sz="800" dirty="0"/>
                  <a:t> T existiert ein </a:t>
                </a:r>
                <a14:m>
                  <m:oMath xmlns:m="http://schemas.openxmlformats.org/officeDocument/2006/math">
                    <m:sSup>
                      <m:sSupPr>
                        <m:ctrlPr>
                          <a:rPr lang="de-DE" sz="800" b="0" i="1" smtClean="0">
                            <a:latin typeface="Cambria Math"/>
                          </a:rPr>
                        </m:ctrlPr>
                      </m:sSupPr>
                      <m:e>
                        <m:r>
                          <m:rPr>
                            <m:sty m:val="p"/>
                          </m:rPr>
                          <a:rPr lang="de-DE" sz="800" b="0" i="0" smtClean="0">
                            <a:latin typeface="Cambria Math"/>
                          </a:rPr>
                          <m:t>t</m:t>
                        </m:r>
                      </m:e>
                      <m:sup>
                        <m:r>
                          <a:rPr lang="de-DE" sz="800" b="0" i="0" smtClean="0">
                            <a:latin typeface="Cambria Math"/>
                          </a:rPr>
                          <m:t>−1</m:t>
                        </m:r>
                      </m:sup>
                    </m:sSup>
                  </m:oMath>
                </a14:m>
                <a:r>
                  <a:rPr lang="de-DE" sz="800" dirty="0" smtClean="0"/>
                  <a:t> </a:t>
                </a:r>
                <a14:m>
                  <m:oMath xmlns:m="http://schemas.openxmlformats.org/officeDocument/2006/math">
                    <m:r>
                      <a:rPr lang="en-GB" sz="800" i="0" smtClean="0">
                        <a:latin typeface="Cambria Math"/>
                      </a:rPr>
                      <m:t>∈ </m:t>
                    </m:r>
                  </m:oMath>
                </a14:m>
                <a:r>
                  <a:rPr lang="de-DE" sz="800" dirty="0" smtClean="0"/>
                  <a:t>T, so dass t</a:t>
                </a:r>
                <a14:m>
                  <m:oMath xmlns:m="http://schemas.openxmlformats.org/officeDocument/2006/math">
                    <m:r>
                      <a:rPr lang="de-DE" sz="800" i="1"/>
                      <m:t>∘</m:t>
                    </m:r>
                    <m:sSup>
                      <m:sSupPr>
                        <m:ctrlPr>
                          <a:rPr lang="de-DE" sz="800" b="0" i="1" smtClean="0">
                            <a:latin typeface="Cambria Math"/>
                          </a:rPr>
                        </m:ctrlPr>
                      </m:sSupPr>
                      <m:e>
                        <m:r>
                          <m:rPr>
                            <m:sty m:val="p"/>
                          </m:rPr>
                          <a:rPr lang="de-DE" sz="800" b="0" i="0" smtClean="0">
                            <a:latin typeface="Cambria Math"/>
                          </a:rPr>
                          <m:t>t</m:t>
                        </m:r>
                      </m:e>
                      <m:sup>
                        <m:r>
                          <a:rPr lang="de-DE" sz="800" b="0" i="0" smtClean="0">
                            <a:latin typeface="Cambria Math"/>
                          </a:rPr>
                          <m:t>−1</m:t>
                        </m:r>
                      </m:sup>
                    </m:sSup>
                  </m:oMath>
                </a14:m>
                <a:r>
                  <a:rPr lang="de-DE" sz="800" dirty="0" smtClean="0"/>
                  <a:t> = </a:t>
                </a:r>
                <a14:m>
                  <m:oMath xmlns:m="http://schemas.openxmlformats.org/officeDocument/2006/math">
                    <m:sSup>
                      <m:sSupPr>
                        <m:ctrlPr>
                          <a:rPr lang="de-DE" sz="800" b="0" i="1" smtClean="0">
                            <a:latin typeface="Cambria Math"/>
                          </a:rPr>
                        </m:ctrlPr>
                      </m:sSupPr>
                      <m:e>
                        <m:r>
                          <m:rPr>
                            <m:sty m:val="p"/>
                          </m:rPr>
                          <a:rPr lang="de-DE" sz="800" b="0" i="0" smtClean="0">
                            <a:latin typeface="Cambria Math"/>
                          </a:rPr>
                          <m:t>t</m:t>
                        </m:r>
                      </m:e>
                      <m:sup>
                        <m:r>
                          <a:rPr lang="de-DE" sz="800" b="0" i="0" smtClean="0">
                            <a:latin typeface="Cambria Math"/>
                          </a:rPr>
                          <m:t>−1</m:t>
                        </m:r>
                      </m:sup>
                    </m:sSup>
                    <m:r>
                      <a:rPr lang="de-DE" sz="800" i="1"/>
                      <m:t>∘</m:t>
                    </m:r>
                  </m:oMath>
                </a14:m>
                <a:r>
                  <a:rPr lang="de-DE" sz="800" dirty="0"/>
                  <a:t>t = e </a:t>
                </a:r>
                <a:r>
                  <a:rPr lang="de-DE" sz="800" dirty="0" smtClean="0"/>
                  <a:t>gilt.</a:t>
                </a:r>
                <a:endParaRPr lang="de-DE" sz="800" dirty="0"/>
              </a:p>
              <a:p>
                <a:r>
                  <a:rPr lang="de-DE" sz="800" dirty="0"/>
                  <a:t>(G5) Gültigkeit des </a:t>
                </a:r>
                <a:r>
                  <a:rPr lang="de-DE" sz="800" b="1" dirty="0"/>
                  <a:t>Kommutativgesetzes</a:t>
                </a:r>
                <a:r>
                  <a:rPr lang="de-DE" sz="800" dirty="0"/>
                  <a:t>: Für alle s, t </a:t>
                </a:r>
                <a14:m>
                  <m:oMath xmlns:m="http://schemas.openxmlformats.org/officeDocument/2006/math">
                    <m:r>
                      <a:rPr lang="en-GB" sz="800" i="0" smtClean="0">
                        <a:latin typeface="Cambria Math"/>
                      </a:rPr>
                      <m:t>∈</m:t>
                    </m:r>
                  </m:oMath>
                </a14:m>
                <a:r>
                  <a:rPr lang="de-DE" sz="800" dirty="0"/>
                  <a:t> T gilt s</a:t>
                </a:r>
                <a14:m>
                  <m:oMath xmlns:m="http://schemas.openxmlformats.org/officeDocument/2006/math">
                    <m:r>
                      <a:rPr lang="de-DE" sz="800" i="1"/>
                      <m:t>∘</m:t>
                    </m:r>
                  </m:oMath>
                </a14:m>
                <a:r>
                  <a:rPr lang="de-DE" sz="800" dirty="0"/>
                  <a:t>t = t</a:t>
                </a:r>
                <a14:m>
                  <m:oMath xmlns:m="http://schemas.openxmlformats.org/officeDocument/2006/math">
                    <m:r>
                      <a:rPr lang="de-DE" sz="800" i="1"/>
                      <m:t>∘</m:t>
                    </m:r>
                  </m:oMath>
                </a14:m>
                <a:r>
                  <a:rPr lang="de-DE" sz="800" dirty="0" smtClean="0"/>
                  <a:t>s</a:t>
                </a:r>
                <a:r>
                  <a:rPr lang="en-GB" sz="800" dirty="0" smtClean="0"/>
                  <a:t>.</a:t>
                </a:r>
              </a:p>
            </p:txBody>
          </p:sp>
        </mc:Choice>
        <mc:Fallback>
          <p:sp>
            <p:nvSpPr>
              <p:cNvPr id="12" name="Textfeld 11"/>
              <p:cNvSpPr txBox="1">
                <a:spLocks noRot="1" noChangeAspect="1" noMove="1" noResize="1" noEditPoints="1" noAdjustHandles="1" noChangeArrowheads="1" noChangeShapeType="1" noTextEdit="1"/>
              </p:cNvSpPr>
              <p:nvPr/>
            </p:nvSpPr>
            <p:spPr>
              <a:xfrm>
                <a:off x="4644008" y="2871435"/>
                <a:ext cx="4499992" cy="784830"/>
              </a:xfrm>
              <a:prstGeom prst="rect">
                <a:avLst/>
              </a:prstGeom>
              <a:blipFill rotWithShape="1">
                <a:blip r:embed="rId7"/>
                <a:stretch>
                  <a:fillRect l="-677" t="-6923" b="-6923"/>
                </a:stretch>
              </a:blipFill>
              <a:ln w="3175">
                <a:solidFill>
                  <a:schemeClr val="tx1"/>
                </a:solidFill>
              </a:ln>
            </p:spPr>
            <p:txBody>
              <a:bodyPr/>
              <a:lstStyle/>
              <a:p>
                <a:r>
                  <a:rPr lang="de-DE">
                    <a:noFill/>
                  </a:rPr>
                  <a:t> </a:t>
                </a:r>
              </a:p>
            </p:txBody>
          </p:sp>
        </mc:Fallback>
      </mc:AlternateContent>
      <mc:AlternateContent xmlns:mc="http://schemas.openxmlformats.org/markup-compatibility/2006">
        <mc:Choice xmlns:a14="http://schemas.microsoft.com/office/drawing/2010/main" Requires="a14">
          <p:sp>
            <p:nvSpPr>
              <p:cNvPr id="13" name="Textfeld 12"/>
              <p:cNvSpPr txBox="1"/>
              <p:nvPr/>
            </p:nvSpPr>
            <p:spPr>
              <a:xfrm>
                <a:off x="0" y="2195736"/>
                <a:ext cx="2915817" cy="3108746"/>
              </a:xfrm>
              <a:prstGeom prst="rect">
                <a:avLst/>
              </a:prstGeom>
              <a:noFill/>
              <a:ln w="3175">
                <a:solidFill>
                  <a:schemeClr val="tx1"/>
                </a:solidFill>
              </a:ln>
            </p:spPr>
            <p:txBody>
              <a:bodyPr wrap="square" lIns="36000" tIns="0" rIns="0" bIns="0" rtlCol="0">
                <a:noAutofit/>
              </a:bodyPr>
              <a:lstStyle/>
              <a:p>
                <a:pPr algn="ctr"/>
                <a:r>
                  <a:rPr lang="en-GB" sz="1100" u="sng" dirty="0" smtClean="0">
                    <a:effectLst>
                      <a:outerShdw blurRad="38100" dist="38100" dir="2700000" algn="tl">
                        <a:srgbClr val="000000">
                          <a:alpha val="43137"/>
                        </a:srgbClr>
                      </a:outerShdw>
                    </a:effectLst>
                  </a:rPr>
                  <a:t>Komplexe </a:t>
                </a:r>
                <a:r>
                  <a:rPr lang="de-DE" sz="1100" u="sng" dirty="0" smtClean="0">
                    <a:effectLst>
                      <a:outerShdw blurRad="38100" dist="38100" dir="2700000" algn="tl">
                        <a:srgbClr val="000000">
                          <a:alpha val="43137"/>
                        </a:srgbClr>
                      </a:outerShdw>
                    </a:effectLst>
                  </a:rPr>
                  <a:t>Zahlen</a:t>
                </a:r>
              </a:p>
              <a:p>
                <a:r>
                  <a:rPr lang="de-DE" sz="800" dirty="0" smtClean="0"/>
                  <a:t>Zahlen der Form </a:t>
                </a:r>
                <a14:m>
                  <m:oMath xmlns:m="http://schemas.openxmlformats.org/officeDocument/2006/math">
                    <m:r>
                      <m:rPr>
                        <m:sty m:val="p"/>
                      </m:rPr>
                      <a:rPr lang="de-DE" sz="800" b="0" i="0" smtClean="0">
                        <a:latin typeface="Cambria Math"/>
                      </a:rPr>
                      <m:t>z</m:t>
                    </m:r>
                    <m:r>
                      <a:rPr lang="de-DE" sz="800" b="0" i="0" smtClean="0">
                        <a:latin typeface="Cambria Math"/>
                      </a:rPr>
                      <m:t>=</m:t>
                    </m:r>
                    <m:r>
                      <m:rPr>
                        <m:sty m:val="p"/>
                      </m:rPr>
                      <a:rPr lang="de-DE" sz="800" b="0" i="0" smtClean="0">
                        <a:latin typeface="Cambria Math"/>
                      </a:rPr>
                      <m:t>x</m:t>
                    </m:r>
                    <m:r>
                      <a:rPr lang="de-DE" sz="800" b="0" i="0" smtClean="0">
                        <a:latin typeface="Cambria Math"/>
                      </a:rPr>
                      <m:t>+</m:t>
                    </m:r>
                    <m:r>
                      <m:rPr>
                        <m:sty m:val="p"/>
                      </m:rPr>
                      <a:rPr lang="de-DE" sz="800" b="0" i="0" smtClean="0">
                        <a:latin typeface="Cambria Math"/>
                      </a:rPr>
                      <m:t>iy</m:t>
                    </m:r>
                    <m:r>
                      <a:rPr lang="de-DE" sz="800" b="0" i="0" smtClean="0">
                        <a:latin typeface="Cambria Math"/>
                      </a:rPr>
                      <m:t>,</m:t>
                    </m:r>
                  </m:oMath>
                </a14:m>
                <a:r>
                  <a:rPr lang="en-GB" sz="800" dirty="0" smtClean="0"/>
                  <a:t> </a:t>
                </a:r>
                <a:r>
                  <a:rPr lang="de-DE" sz="800" dirty="0" smtClean="0"/>
                  <a:t>mit</a:t>
                </a:r>
                <a:r>
                  <a:rPr lang="en-GB" sz="800" dirty="0" smtClean="0"/>
                  <a:t> </a:t>
                </a:r>
                <a14:m>
                  <m:oMath xmlns:m="http://schemas.openxmlformats.org/officeDocument/2006/math">
                    <m:r>
                      <m:rPr>
                        <m:sty m:val="p"/>
                      </m:rPr>
                      <a:rPr lang="de-DE" sz="800" b="0" i="0" smtClean="0">
                        <a:latin typeface="Cambria Math"/>
                      </a:rPr>
                      <m:t>x</m:t>
                    </m:r>
                    <m:r>
                      <a:rPr lang="de-DE" sz="800" b="0" i="0" smtClean="0">
                        <a:latin typeface="Cambria Math"/>
                      </a:rPr>
                      <m:t>,</m:t>
                    </m:r>
                    <m:r>
                      <m:rPr>
                        <m:sty m:val="p"/>
                      </m:rPr>
                      <a:rPr lang="de-DE" sz="800" b="0" i="0" smtClean="0">
                        <a:latin typeface="Cambria Math"/>
                      </a:rPr>
                      <m:t>y</m:t>
                    </m:r>
                    <m:r>
                      <a:rPr lang="de-DE" sz="800" b="0" i="0" smtClean="0">
                        <a:latin typeface="Cambria Math"/>
                      </a:rPr>
                      <m:t>∈</m:t>
                    </m:r>
                    <m:r>
                      <a:rPr lang="de-DE" sz="800" b="0" i="0" smtClean="0">
                        <a:latin typeface="Cambria Math"/>
                      </a:rPr>
                      <m:t>ℝ</m:t>
                    </m:r>
                  </m:oMath>
                </a14:m>
                <a:r>
                  <a:rPr lang="en-GB" sz="800" dirty="0" smtClean="0"/>
                  <a:t> und </a:t>
                </a:r>
                <a14:m>
                  <m:oMath xmlns:m="http://schemas.openxmlformats.org/officeDocument/2006/math">
                    <m:r>
                      <m:rPr>
                        <m:sty m:val="p"/>
                      </m:rPr>
                      <a:rPr lang="de-DE" sz="800" b="0" i="0" smtClean="0">
                        <a:latin typeface="Cambria Math"/>
                      </a:rPr>
                      <m:t>i</m:t>
                    </m:r>
                    <m:r>
                      <a:rPr lang="de-DE" sz="800" b="0" i="0" smtClean="0">
                        <a:latin typeface="Cambria Math"/>
                      </a:rPr>
                      <m:t>=</m:t>
                    </m:r>
                    <m:rad>
                      <m:radPr>
                        <m:degHide m:val="on"/>
                        <m:ctrlPr>
                          <a:rPr lang="de-DE" sz="800" b="0" i="1" smtClean="0">
                            <a:latin typeface="Cambria Math"/>
                          </a:rPr>
                        </m:ctrlPr>
                      </m:radPr>
                      <m:deg/>
                      <m:e>
                        <m:r>
                          <a:rPr lang="de-DE" sz="800" b="0" i="0" smtClean="0">
                            <a:latin typeface="Cambria Math"/>
                          </a:rPr>
                          <m:t>−1</m:t>
                        </m:r>
                      </m:e>
                    </m:rad>
                  </m:oMath>
                </a14:m>
                <a:r>
                  <a:rPr lang="en-GB" sz="1050" dirty="0" smtClean="0"/>
                  <a:t> </a:t>
                </a:r>
                <a:r>
                  <a:rPr lang="de-DE" sz="800" dirty="0" smtClean="0"/>
                  <a:t>heißen</a:t>
                </a:r>
                <a:r>
                  <a:rPr lang="en-GB" sz="800" dirty="0" smtClean="0"/>
                  <a:t> </a:t>
                </a:r>
                <a:r>
                  <a:rPr lang="de-DE" sz="800" dirty="0" smtClean="0"/>
                  <a:t>komplexe</a:t>
                </a:r>
                <a:r>
                  <a:rPr lang="en-GB" sz="800" dirty="0" smtClean="0"/>
                  <a:t> </a:t>
                </a:r>
                <a:r>
                  <a:rPr lang="de-DE" sz="800" dirty="0" smtClean="0"/>
                  <a:t>Zahlen. </a:t>
                </a:r>
                <a14:m>
                  <m:oMath xmlns:m="http://schemas.openxmlformats.org/officeDocument/2006/math">
                    <m:r>
                      <m:rPr>
                        <m:sty m:val="p"/>
                      </m:rPr>
                      <a:rPr lang="de-DE" sz="800" b="0" i="0" smtClean="0">
                        <a:latin typeface="Cambria Math"/>
                      </a:rPr>
                      <m:t>z</m:t>
                    </m:r>
                    <m:r>
                      <a:rPr lang="de-DE" sz="800" b="0" i="0" smtClean="0">
                        <a:latin typeface="Cambria Math"/>
                      </a:rPr>
                      <m:t>∈</m:t>
                    </m:r>
                    <m:r>
                      <a:rPr lang="de-DE" sz="800" b="0" i="0" smtClean="0">
                        <a:latin typeface="Cambria Math"/>
                      </a:rPr>
                      <m:t>ℂ</m:t>
                    </m:r>
                  </m:oMath>
                </a14:m>
                <a:r>
                  <a:rPr lang="de-DE" sz="800" dirty="0" smtClean="0"/>
                  <a:t>. </a:t>
                </a:r>
                <a14:m>
                  <m:oMath xmlns:m="http://schemas.openxmlformats.org/officeDocument/2006/math">
                    <m:r>
                      <m:rPr>
                        <m:sty m:val="p"/>
                      </m:rPr>
                      <a:rPr lang="de-DE" sz="800" b="0" i="0" smtClean="0">
                        <a:latin typeface="Cambria Math"/>
                      </a:rPr>
                      <m:t>x</m:t>
                    </m:r>
                    <m:r>
                      <a:rPr lang="de-DE" sz="800" b="0" i="0" smtClean="0">
                        <a:latin typeface="Cambria Math"/>
                      </a:rPr>
                      <m:t>=</m:t>
                    </m:r>
                    <m:r>
                      <m:rPr>
                        <m:sty m:val="p"/>
                      </m:rPr>
                      <a:rPr lang="de-DE" sz="800" b="0" i="0" smtClean="0">
                        <a:latin typeface="Cambria Math"/>
                      </a:rPr>
                      <m:t>Realteil</m:t>
                    </m:r>
                    <m:r>
                      <a:rPr lang="de-DE" sz="800" b="0" i="0" smtClean="0">
                        <a:latin typeface="Cambria Math"/>
                      </a:rPr>
                      <m:t>;</m:t>
                    </m:r>
                    <m:r>
                      <m:rPr>
                        <m:sty m:val="p"/>
                      </m:rPr>
                      <a:rPr lang="de-DE" sz="800" b="0" i="0" smtClean="0">
                        <a:latin typeface="Cambria Math"/>
                      </a:rPr>
                      <m:t>i</m:t>
                    </m:r>
                    <m:r>
                      <a:rPr lang="de-DE" sz="800" b="0" i="0" smtClean="0">
                        <a:latin typeface="Cambria Math"/>
                      </a:rPr>
                      <m:t>∗</m:t>
                    </m:r>
                    <m:r>
                      <m:rPr>
                        <m:sty m:val="p"/>
                      </m:rPr>
                      <a:rPr lang="de-DE" sz="800" b="0" i="0" smtClean="0">
                        <a:latin typeface="Cambria Math"/>
                      </a:rPr>
                      <m:t>y</m:t>
                    </m:r>
                    <m:r>
                      <a:rPr lang="de-DE" sz="800" b="0" i="0" smtClean="0">
                        <a:latin typeface="Cambria Math"/>
                      </a:rPr>
                      <m:t>=</m:t>
                    </m:r>
                    <m:r>
                      <m:rPr>
                        <m:sty m:val="p"/>
                      </m:rPr>
                      <a:rPr lang="de-DE" sz="800" b="0" i="0" smtClean="0">
                        <a:latin typeface="Cambria Math"/>
                      </a:rPr>
                      <m:t>Imagin</m:t>
                    </m:r>
                    <m:r>
                      <a:rPr lang="de-DE" sz="800" b="0" i="0" smtClean="0">
                        <a:latin typeface="Cambria Math"/>
                      </a:rPr>
                      <m:t>ä</m:t>
                    </m:r>
                    <m:r>
                      <m:rPr>
                        <m:sty m:val="p"/>
                      </m:rPr>
                      <a:rPr lang="de-DE" sz="800" b="0" i="0" smtClean="0">
                        <a:latin typeface="Cambria Math"/>
                      </a:rPr>
                      <m:t>rteil</m:t>
                    </m:r>
                  </m:oMath>
                </a14:m>
                <a:r>
                  <a:rPr lang="de-DE" sz="800" dirty="0" smtClean="0"/>
                  <a:t>. In der </a:t>
                </a:r>
                <a:r>
                  <a:rPr lang="de-DE" sz="800" dirty="0" err="1" smtClean="0"/>
                  <a:t>gauß‘schen</a:t>
                </a:r>
                <a:r>
                  <a:rPr lang="de-DE" sz="800" dirty="0" smtClean="0"/>
                  <a:t> Zahlenebene bilden diese mit dem Ursprung ein rechtwinkeliges Dreieck, der Winkel im Ursprung (auch Argument von z)  berechnet sich wie Folgt:</a:t>
                </a:r>
              </a:p>
              <a:p>
                <a14:m>
                  <m:oMathPara xmlns:m="http://schemas.openxmlformats.org/officeDocument/2006/math">
                    <m:oMathParaPr>
                      <m:jc m:val="centerGroup"/>
                    </m:oMathParaPr>
                    <m:oMath xmlns:m="http://schemas.openxmlformats.org/officeDocument/2006/math">
                      <m:func>
                        <m:funcPr>
                          <m:ctrlPr>
                            <a:rPr lang="de-DE" sz="800" i="1">
                              <a:latin typeface="Cambria Math"/>
                            </a:rPr>
                          </m:ctrlPr>
                        </m:funcPr>
                        <m:fName>
                          <m:r>
                            <m:rPr>
                              <m:sty m:val="p"/>
                            </m:rPr>
                            <a:rPr lang="de-DE" sz="800">
                              <a:latin typeface="Cambria Math"/>
                            </a:rPr>
                            <m:t>arctan</m:t>
                          </m:r>
                        </m:fName>
                        <m:e>
                          <m:d>
                            <m:dPr>
                              <m:ctrlPr>
                                <a:rPr lang="de-DE" sz="800" i="1">
                                  <a:latin typeface="Cambria Math"/>
                                </a:rPr>
                              </m:ctrlPr>
                            </m:dPr>
                            <m:e>
                              <m:r>
                                <a:rPr lang="de-DE" sz="800">
                                  <a:latin typeface="Cambria Math"/>
                                </a:rPr>
                                <m:t>−</m:t>
                              </m:r>
                              <m:f>
                                <m:fPr>
                                  <m:ctrlPr>
                                    <a:rPr lang="de-DE" sz="800" i="1">
                                      <a:latin typeface="Cambria Math"/>
                                    </a:rPr>
                                  </m:ctrlPr>
                                </m:fPr>
                                <m:num>
                                  <m:r>
                                    <m:rPr>
                                      <m:sty m:val="p"/>
                                    </m:rPr>
                                    <a:rPr lang="de-DE" sz="800">
                                      <a:latin typeface="Cambria Math"/>
                                    </a:rPr>
                                    <m:t>y</m:t>
                                  </m:r>
                                </m:num>
                                <m:den>
                                  <m:r>
                                    <m:rPr>
                                      <m:sty m:val="p"/>
                                    </m:rPr>
                                    <a:rPr lang="de-DE" sz="800">
                                      <a:latin typeface="Cambria Math"/>
                                    </a:rPr>
                                    <m:t>x</m:t>
                                  </m:r>
                                </m:den>
                              </m:f>
                            </m:e>
                          </m:d>
                          <m:r>
                            <a:rPr lang="de-DE" sz="800">
                              <a:latin typeface="Cambria Math"/>
                            </a:rPr>
                            <m:t>=−</m:t>
                          </m:r>
                          <m:func>
                            <m:funcPr>
                              <m:ctrlPr>
                                <a:rPr lang="de-DE" sz="800" i="1">
                                  <a:latin typeface="Cambria Math"/>
                                </a:rPr>
                              </m:ctrlPr>
                            </m:funcPr>
                            <m:fName>
                              <m:r>
                                <m:rPr>
                                  <m:sty m:val="p"/>
                                </m:rPr>
                                <a:rPr lang="de-DE" sz="800">
                                  <a:latin typeface="Cambria Math"/>
                                </a:rPr>
                                <m:t>arctan</m:t>
                              </m:r>
                            </m:fName>
                            <m:e>
                              <m:d>
                                <m:dPr>
                                  <m:ctrlPr>
                                    <a:rPr lang="de-DE" sz="800" i="1">
                                      <a:latin typeface="Cambria Math"/>
                                    </a:rPr>
                                  </m:ctrlPr>
                                </m:dPr>
                                <m:e>
                                  <m:f>
                                    <m:fPr>
                                      <m:ctrlPr>
                                        <a:rPr lang="de-DE" sz="800" i="1">
                                          <a:latin typeface="Cambria Math"/>
                                        </a:rPr>
                                      </m:ctrlPr>
                                    </m:fPr>
                                    <m:num>
                                      <m:r>
                                        <m:rPr>
                                          <m:sty m:val="p"/>
                                        </m:rPr>
                                        <a:rPr lang="de-DE" sz="800">
                                          <a:latin typeface="Cambria Math"/>
                                        </a:rPr>
                                        <m:t>y</m:t>
                                      </m:r>
                                    </m:num>
                                    <m:den>
                                      <m:r>
                                        <m:rPr>
                                          <m:sty m:val="p"/>
                                        </m:rPr>
                                        <a:rPr lang="de-DE" sz="800">
                                          <a:latin typeface="Cambria Math"/>
                                        </a:rPr>
                                        <m:t>x</m:t>
                                      </m:r>
                                    </m:den>
                                  </m:f>
                                </m:e>
                              </m:d>
                            </m:e>
                          </m:func>
                        </m:e>
                      </m:func>
                    </m:oMath>
                  </m:oMathPara>
                </a14:m>
                <a:endParaRPr lang="en-GB" sz="800" u="sng" dirty="0">
                  <a:effectLst>
                    <a:outerShdw blurRad="38100" dist="38100" dir="2700000" algn="tl">
                      <a:srgbClr val="000000">
                        <a:alpha val="43137"/>
                      </a:srgbClr>
                    </a:outerShdw>
                  </a:effectLst>
                </a:endParaRPr>
              </a:p>
              <a:p>
                <a:r>
                  <a:rPr lang="de-DE" sz="800" dirty="0">
                    <a:latin typeface="Cambria Math"/>
                  </a:rPr>
                  <a:t>E</a:t>
                </a:r>
                <a:r>
                  <a:rPr lang="de-DE" sz="800" dirty="0" smtClean="0"/>
                  <a:t>s </a:t>
                </a:r>
                <a:r>
                  <a:rPr lang="de-DE" sz="800" dirty="0" smtClean="0"/>
                  <a:t>gibt drei übliche Formen der Darstellung komplexer Zahlen:</a:t>
                </a:r>
              </a:p>
              <a:p>
                <a:r>
                  <a:rPr lang="de-DE" sz="800" dirty="0" smtClean="0"/>
                  <a:t>kartesische Form: </a:t>
                </a:r>
                <a14:m>
                  <m:oMath xmlns:m="http://schemas.openxmlformats.org/officeDocument/2006/math">
                    <m:r>
                      <m:rPr>
                        <m:sty m:val="p"/>
                      </m:rPr>
                      <a:rPr lang="de-DE" sz="800" b="0" i="0" smtClean="0">
                        <a:latin typeface="Cambria Math"/>
                      </a:rPr>
                      <m:t>z</m:t>
                    </m:r>
                    <m:r>
                      <a:rPr lang="de-DE" sz="800" b="0" i="0" smtClean="0">
                        <a:latin typeface="Cambria Math"/>
                      </a:rPr>
                      <m:t>=</m:t>
                    </m:r>
                    <m:r>
                      <m:rPr>
                        <m:sty m:val="p"/>
                      </m:rPr>
                      <a:rPr lang="de-DE" sz="800" b="0" i="0" smtClean="0">
                        <a:latin typeface="Cambria Math"/>
                      </a:rPr>
                      <m:t>x</m:t>
                    </m:r>
                    <m:r>
                      <a:rPr lang="de-DE" sz="800" b="0" i="0" smtClean="0">
                        <a:latin typeface="Cambria Math"/>
                      </a:rPr>
                      <m:t>+</m:t>
                    </m:r>
                    <m:r>
                      <m:rPr>
                        <m:sty m:val="p"/>
                      </m:rPr>
                      <a:rPr lang="de-DE" sz="800" b="0" i="0" smtClean="0">
                        <a:latin typeface="Cambria Math"/>
                      </a:rPr>
                      <m:t>iy</m:t>
                    </m:r>
                  </m:oMath>
                </a14:m>
                <a:endParaRPr lang="de-DE" sz="800" dirty="0" smtClean="0"/>
              </a:p>
              <a:p>
                <a:r>
                  <a:rPr lang="de-DE" sz="800" dirty="0" smtClean="0"/>
                  <a:t>Polarkoordinaten (trigonometrisch): </a:t>
                </a:r>
                <a14:m>
                  <m:oMath xmlns:m="http://schemas.openxmlformats.org/officeDocument/2006/math">
                    <m:r>
                      <m:rPr>
                        <m:sty m:val="p"/>
                      </m:rPr>
                      <a:rPr lang="de-DE" sz="800" b="0" i="0" smtClean="0">
                        <a:latin typeface="Cambria Math"/>
                      </a:rPr>
                      <m:t>z</m:t>
                    </m:r>
                    <m:r>
                      <a:rPr lang="de-DE" sz="800" b="0" i="0" smtClean="0">
                        <a:latin typeface="Cambria Math"/>
                      </a:rPr>
                      <m:t>=</m:t>
                    </m:r>
                    <m:r>
                      <m:rPr>
                        <m:sty m:val="p"/>
                      </m:rPr>
                      <a:rPr lang="de-DE" sz="800" b="0" i="0" smtClean="0">
                        <a:latin typeface="Cambria Math"/>
                      </a:rPr>
                      <m:t>r</m:t>
                    </m:r>
                    <m:r>
                      <a:rPr lang="de-DE" sz="800" b="0" i="0" smtClean="0">
                        <a:latin typeface="Cambria Math"/>
                      </a:rPr>
                      <m:t>∗</m:t>
                    </m:r>
                    <m:d>
                      <m:dPr>
                        <m:ctrlPr>
                          <a:rPr lang="de-DE" sz="800" b="0" i="1" smtClean="0">
                            <a:latin typeface="Cambria Math"/>
                          </a:rPr>
                        </m:ctrlPr>
                      </m:dPr>
                      <m:e>
                        <m:func>
                          <m:funcPr>
                            <m:ctrlPr>
                              <a:rPr lang="de-DE" sz="800" b="0" i="1" smtClean="0">
                                <a:latin typeface="Cambria Math"/>
                              </a:rPr>
                            </m:ctrlPr>
                          </m:funcPr>
                          <m:fName>
                            <m:r>
                              <m:rPr>
                                <m:sty m:val="p"/>
                              </m:rPr>
                              <a:rPr lang="de-DE" sz="800" b="0" i="0" smtClean="0">
                                <a:latin typeface="Cambria Math"/>
                              </a:rPr>
                              <m:t>cos</m:t>
                            </m:r>
                          </m:fName>
                          <m:e>
                            <m:d>
                              <m:dPr>
                                <m:ctrlPr>
                                  <a:rPr lang="de-DE" sz="800" b="0" i="1" smtClean="0">
                                    <a:latin typeface="Cambria Math"/>
                                  </a:rPr>
                                </m:ctrlPr>
                              </m:dPr>
                              <m:e>
                                <m:r>
                                  <a:rPr lang="de-DE" sz="800" b="0" i="1" smtClean="0">
                                    <a:latin typeface="Cambria Math"/>
                                  </a:rPr>
                                  <m:t>𝜑</m:t>
                                </m:r>
                              </m:e>
                            </m:d>
                            <m:r>
                              <a:rPr lang="de-DE" sz="800" b="0" i="0" smtClean="0">
                                <a:latin typeface="Cambria Math"/>
                              </a:rPr>
                              <m:t>+</m:t>
                            </m:r>
                            <m:r>
                              <m:rPr>
                                <m:sty m:val="p"/>
                              </m:rPr>
                              <a:rPr lang="de-DE" sz="800" b="0" i="0" smtClean="0">
                                <a:latin typeface="Cambria Math"/>
                              </a:rPr>
                              <m:t>i</m:t>
                            </m:r>
                            <m:func>
                              <m:funcPr>
                                <m:ctrlPr>
                                  <a:rPr lang="de-DE" sz="800" b="0" i="1" smtClean="0">
                                    <a:latin typeface="Cambria Math"/>
                                  </a:rPr>
                                </m:ctrlPr>
                              </m:funcPr>
                              <m:fName>
                                <m:r>
                                  <m:rPr>
                                    <m:sty m:val="p"/>
                                  </m:rPr>
                                  <a:rPr lang="de-DE" sz="800" b="0" i="0" smtClean="0">
                                    <a:latin typeface="Cambria Math"/>
                                  </a:rPr>
                                  <m:t>sin</m:t>
                                </m:r>
                              </m:fName>
                              <m:e>
                                <m:d>
                                  <m:dPr>
                                    <m:ctrlPr>
                                      <a:rPr lang="de-DE" sz="800" b="0" i="1" smtClean="0">
                                        <a:latin typeface="Cambria Math"/>
                                      </a:rPr>
                                    </m:ctrlPr>
                                  </m:dPr>
                                  <m:e>
                                    <m:r>
                                      <a:rPr lang="de-DE" sz="800" i="1">
                                        <a:latin typeface="Cambria Math"/>
                                      </a:rPr>
                                      <m:t>𝜑</m:t>
                                    </m:r>
                                  </m:e>
                                </m:d>
                              </m:e>
                            </m:func>
                          </m:e>
                        </m:func>
                      </m:e>
                    </m:d>
                  </m:oMath>
                </a14:m>
                <a:r>
                  <a:rPr lang="de-DE" sz="800" dirty="0" smtClean="0"/>
                  <a:t> </a:t>
                </a:r>
              </a:p>
              <a:p>
                <a:r>
                  <a:rPr lang="de-DE" sz="800" dirty="0" smtClean="0"/>
                  <a:t>Exponentialform (Euler): </a:t>
                </a:r>
                <a14:m>
                  <m:oMath xmlns:m="http://schemas.openxmlformats.org/officeDocument/2006/math">
                    <m:func>
                      <m:funcPr>
                        <m:ctrlPr>
                          <a:rPr lang="de-DE" sz="800" b="0" i="1" smtClean="0">
                            <a:latin typeface="Cambria Math"/>
                          </a:rPr>
                        </m:ctrlPr>
                      </m:funcPr>
                      <m:fName>
                        <m:r>
                          <m:rPr>
                            <m:sty m:val="p"/>
                          </m:rPr>
                          <a:rPr lang="de-DE" sz="800" b="0" i="0" smtClean="0">
                            <a:latin typeface="Cambria Math"/>
                          </a:rPr>
                          <m:t>z</m:t>
                        </m:r>
                        <m:r>
                          <a:rPr lang="de-DE" sz="800" b="0" i="0" smtClean="0">
                            <a:latin typeface="Cambria Math"/>
                          </a:rPr>
                          <m:t>=</m:t>
                        </m:r>
                        <m:r>
                          <m:rPr>
                            <m:sty m:val="p"/>
                          </m:rPr>
                          <a:rPr lang="de-DE" sz="800" b="0" i="0" smtClean="0">
                            <a:latin typeface="Cambria Math"/>
                          </a:rPr>
                          <m:t>r</m:t>
                        </m:r>
                        <m:r>
                          <a:rPr lang="de-DE" sz="800" b="0" i="0" smtClean="0">
                            <a:latin typeface="Cambria Math"/>
                          </a:rPr>
                          <m:t> </m:t>
                        </m:r>
                      </m:fName>
                      <m:e>
                        <m:func>
                          <m:funcPr>
                            <m:ctrlPr>
                              <a:rPr lang="de-DE" sz="800" b="0" i="1" smtClean="0">
                                <a:latin typeface="Cambria Math"/>
                              </a:rPr>
                            </m:ctrlPr>
                          </m:funcPr>
                          <m:fName>
                            <m:r>
                              <m:rPr>
                                <m:sty m:val="p"/>
                              </m:rPr>
                              <a:rPr lang="de-DE" sz="800" b="0" i="0" smtClean="0">
                                <a:latin typeface="Cambria Math"/>
                              </a:rPr>
                              <m:t>exp</m:t>
                            </m:r>
                          </m:fName>
                          <m:e>
                            <m:d>
                              <m:dPr>
                                <m:ctrlPr>
                                  <a:rPr lang="de-DE" sz="800" b="0" i="1" smtClean="0">
                                    <a:latin typeface="Cambria Math"/>
                                  </a:rPr>
                                </m:ctrlPr>
                              </m:dPr>
                              <m:e>
                                <m:r>
                                  <m:rPr>
                                    <m:sty m:val="p"/>
                                  </m:rPr>
                                  <a:rPr lang="de-DE" sz="800" b="0" i="0" smtClean="0">
                                    <a:latin typeface="Cambria Math"/>
                                  </a:rPr>
                                  <m:t>iϕ</m:t>
                                </m:r>
                              </m:e>
                            </m:d>
                          </m:e>
                        </m:func>
                      </m:e>
                    </m:func>
                  </m:oMath>
                </a14:m>
                <a:endParaRPr lang="de-DE" sz="800" dirty="0" smtClean="0"/>
              </a:p>
              <a:p>
                <a:r>
                  <a:rPr lang="de-DE" sz="800" dirty="0" smtClean="0"/>
                  <a:t>mit </a:t>
                </a:r>
                <a14:m>
                  <m:oMath xmlns:m="http://schemas.openxmlformats.org/officeDocument/2006/math">
                    <m:r>
                      <m:rPr>
                        <m:sty m:val="p"/>
                      </m:rPr>
                      <a:rPr lang="de-DE" sz="800" b="0" i="0" smtClean="0">
                        <a:latin typeface="Cambria Math"/>
                      </a:rPr>
                      <m:t>r</m:t>
                    </m:r>
                    <m:r>
                      <a:rPr lang="de-DE" sz="800" b="0" i="0" smtClean="0">
                        <a:latin typeface="Cambria Math"/>
                      </a:rPr>
                      <m:t>=</m:t>
                    </m:r>
                    <m:d>
                      <m:dPr>
                        <m:begChr m:val="|"/>
                        <m:endChr m:val="|"/>
                        <m:ctrlPr>
                          <a:rPr lang="de-DE" sz="800" b="0" i="1" smtClean="0">
                            <a:latin typeface="Cambria Math"/>
                          </a:rPr>
                        </m:ctrlPr>
                      </m:dPr>
                      <m:e>
                        <m:r>
                          <m:rPr>
                            <m:sty m:val="p"/>
                          </m:rPr>
                          <a:rPr lang="de-DE" sz="800" b="0" i="0" smtClean="0">
                            <a:latin typeface="Cambria Math"/>
                          </a:rPr>
                          <m:t>z</m:t>
                        </m:r>
                      </m:e>
                    </m:d>
                    <m:r>
                      <a:rPr lang="de-DE" sz="800" b="0" i="0" smtClean="0">
                        <a:latin typeface="Cambria Math"/>
                      </a:rPr>
                      <m:t>=</m:t>
                    </m:r>
                    <m:rad>
                      <m:radPr>
                        <m:degHide m:val="on"/>
                        <m:ctrlPr>
                          <a:rPr lang="de-DE" sz="800" b="0" i="1" smtClean="0">
                            <a:latin typeface="Cambria Math"/>
                          </a:rPr>
                        </m:ctrlPr>
                      </m:radPr>
                      <m:deg/>
                      <m:e>
                        <m:sSup>
                          <m:sSupPr>
                            <m:ctrlPr>
                              <a:rPr lang="de-DE" sz="800" b="0" i="1" smtClean="0">
                                <a:latin typeface="Cambria Math"/>
                              </a:rPr>
                            </m:ctrlPr>
                          </m:sSupPr>
                          <m:e>
                            <m:r>
                              <m:rPr>
                                <m:sty m:val="p"/>
                              </m:rPr>
                              <a:rPr lang="de-DE" sz="800" b="0" i="0" smtClean="0">
                                <a:latin typeface="Cambria Math"/>
                              </a:rPr>
                              <m:t>x</m:t>
                            </m:r>
                          </m:e>
                          <m:sup>
                            <m:r>
                              <a:rPr lang="de-DE" sz="800" b="0" i="0" smtClean="0">
                                <a:latin typeface="Cambria Math"/>
                              </a:rPr>
                              <m:t>2</m:t>
                            </m:r>
                          </m:sup>
                        </m:sSup>
                        <m:r>
                          <a:rPr lang="de-DE" sz="800" b="0" i="0" smtClean="0">
                            <a:latin typeface="Cambria Math"/>
                          </a:rPr>
                          <m:t>+</m:t>
                        </m:r>
                        <m:sSup>
                          <m:sSupPr>
                            <m:ctrlPr>
                              <a:rPr lang="de-DE" sz="800" b="0" i="1" smtClean="0">
                                <a:latin typeface="Cambria Math"/>
                              </a:rPr>
                            </m:ctrlPr>
                          </m:sSupPr>
                          <m:e>
                            <m:r>
                              <m:rPr>
                                <m:sty m:val="p"/>
                              </m:rPr>
                              <a:rPr lang="de-DE" sz="800" b="0" i="0" smtClean="0">
                                <a:latin typeface="Cambria Math"/>
                              </a:rPr>
                              <m:t>y</m:t>
                            </m:r>
                          </m:e>
                          <m:sup>
                            <m:r>
                              <a:rPr lang="de-DE" sz="800" b="0" i="0" smtClean="0">
                                <a:latin typeface="Cambria Math"/>
                              </a:rPr>
                              <m:t>2</m:t>
                            </m:r>
                          </m:sup>
                        </m:sSup>
                      </m:e>
                    </m:rad>
                    <m:r>
                      <a:rPr lang="de-DE" sz="800" b="0" i="0" smtClean="0">
                        <a:latin typeface="Cambria Math"/>
                      </a:rPr>
                      <m:t>=</m:t>
                    </m:r>
                    <m:rad>
                      <m:radPr>
                        <m:degHide m:val="on"/>
                        <m:ctrlPr>
                          <a:rPr lang="de-DE" sz="800" b="0" i="1" smtClean="0">
                            <a:latin typeface="Cambria Math"/>
                          </a:rPr>
                        </m:ctrlPr>
                      </m:radPr>
                      <m:deg/>
                      <m:e>
                        <m:r>
                          <m:rPr>
                            <m:sty m:val="p"/>
                          </m:rPr>
                          <a:rPr lang="de-DE" sz="800" b="0" i="0" smtClean="0">
                            <a:latin typeface="Cambria Math"/>
                          </a:rPr>
                          <m:t>z</m:t>
                        </m:r>
                        <m:r>
                          <a:rPr lang="de-DE" sz="800" b="0" i="0" smtClean="0">
                            <a:latin typeface="Cambria Math"/>
                          </a:rPr>
                          <m:t>∗</m:t>
                        </m:r>
                        <m:bar>
                          <m:barPr>
                            <m:pos m:val="top"/>
                            <m:ctrlPr>
                              <a:rPr lang="de-DE" sz="800" b="0" i="1" smtClean="0">
                                <a:latin typeface="Cambria Math"/>
                              </a:rPr>
                            </m:ctrlPr>
                          </m:barPr>
                          <m:e>
                            <m:r>
                              <m:rPr>
                                <m:sty m:val="p"/>
                              </m:rPr>
                              <a:rPr lang="de-DE" sz="800" b="0" i="0" smtClean="0">
                                <a:latin typeface="Cambria Math"/>
                              </a:rPr>
                              <m:t>z</m:t>
                            </m:r>
                          </m:e>
                        </m:bar>
                      </m:e>
                    </m:rad>
                  </m:oMath>
                </a14:m>
                <a:endParaRPr lang="de-DE" sz="800" dirty="0" smtClean="0"/>
              </a:p>
              <a:p>
                <a:endParaRPr lang="de-DE" sz="800" dirty="0"/>
              </a:p>
              <a:p>
                <a:endParaRPr lang="de-DE" sz="800" dirty="0" smtClean="0"/>
              </a:p>
            </p:txBody>
          </p:sp>
        </mc:Choice>
        <mc:Fallback>
          <p:sp>
            <p:nvSpPr>
              <p:cNvPr id="13" name="Textfeld 12"/>
              <p:cNvSpPr txBox="1">
                <a:spLocks noRot="1" noChangeAspect="1" noMove="1" noResize="1" noEditPoints="1" noAdjustHandles="1" noChangeArrowheads="1" noChangeShapeType="1" noTextEdit="1"/>
              </p:cNvSpPr>
              <p:nvPr/>
            </p:nvSpPr>
            <p:spPr>
              <a:xfrm>
                <a:off x="0" y="2195736"/>
                <a:ext cx="2915817" cy="3108746"/>
              </a:xfrm>
              <a:prstGeom prst="rect">
                <a:avLst/>
              </a:prstGeom>
              <a:blipFill rotWithShape="1">
                <a:blip r:embed="rId8"/>
                <a:stretch>
                  <a:fillRect l="-1044" t="-1761" r="-2505"/>
                </a:stretch>
              </a:blipFill>
              <a:ln w="3175">
                <a:solidFill>
                  <a:schemeClr val="tx1"/>
                </a:solidFill>
              </a:ln>
            </p:spPr>
            <p:txBody>
              <a:bodyPr/>
              <a:lstStyle/>
              <a:p>
                <a:r>
                  <a:rPr lang="de-DE">
                    <a:noFill/>
                  </a:rPr>
                  <a:t> </a:t>
                </a:r>
              </a:p>
            </p:txBody>
          </p:sp>
        </mc:Fallback>
      </mc:AlternateContent>
      <mc:AlternateContent xmlns:mc="http://schemas.openxmlformats.org/markup-compatibility/2006">
        <mc:Choice xmlns:a14="http://schemas.microsoft.com/office/drawing/2010/main" Requires="a14">
          <p:sp>
            <p:nvSpPr>
              <p:cNvPr id="14" name="Textfeld 13"/>
              <p:cNvSpPr txBox="1"/>
              <p:nvPr/>
            </p:nvSpPr>
            <p:spPr>
              <a:xfrm>
                <a:off x="4641698" y="1629172"/>
                <a:ext cx="4499992" cy="1242263"/>
              </a:xfrm>
              <a:prstGeom prst="rect">
                <a:avLst/>
              </a:prstGeom>
              <a:noFill/>
              <a:ln w="3175">
                <a:solidFill>
                  <a:schemeClr val="tx1"/>
                </a:solidFill>
              </a:ln>
            </p:spPr>
            <p:txBody>
              <a:bodyPr wrap="square" lIns="36000" tIns="0" rIns="0" bIns="0" rtlCol="0">
                <a:noAutofit/>
              </a:bodyPr>
              <a:lstStyle/>
              <a:p>
                <a:pPr algn="ctr"/>
                <a:r>
                  <a:rPr lang="en-GB" sz="1100" u="sng" dirty="0" smtClean="0">
                    <a:effectLst>
                      <a:outerShdw blurRad="38100" dist="38100" dir="2700000" algn="tl">
                        <a:srgbClr val="000000">
                          <a:alpha val="43137"/>
                        </a:srgbClr>
                      </a:outerShdw>
                    </a:effectLst>
                  </a:rPr>
                  <a:t>Vollständige </a:t>
                </a:r>
                <a:r>
                  <a:rPr lang="en-GB" sz="1100" u="sng" dirty="0" err="1" smtClean="0">
                    <a:effectLst>
                      <a:outerShdw blurRad="38100" dist="38100" dir="2700000" algn="tl">
                        <a:srgbClr val="000000">
                          <a:alpha val="43137"/>
                        </a:srgbClr>
                      </a:outerShdw>
                    </a:effectLst>
                  </a:rPr>
                  <a:t>Induktion</a:t>
                </a:r>
                <a:endParaRPr lang="en-GB" sz="1100" u="sng" dirty="0" smtClean="0">
                  <a:effectLst>
                    <a:outerShdw blurRad="38100" dist="38100" dir="2700000" algn="tl">
                      <a:srgbClr val="000000">
                        <a:alpha val="43137"/>
                      </a:srgbClr>
                    </a:outerShdw>
                  </a:effectLst>
                </a:endParaRPr>
              </a:p>
              <a:p>
                <a:pPr lvl="0"/>
                <a:r>
                  <a:rPr lang="de-DE" sz="800" dirty="0" smtClean="0"/>
                  <a:t>1. Induktionsanfang</a:t>
                </a:r>
                <a:r>
                  <a:rPr lang="de-DE" sz="800" dirty="0"/>
                  <a:t>: </a:t>
                </a:r>
                <a:r>
                  <a:rPr lang="de-DE" sz="800" dirty="0"/>
                  <a:t>Nachweis, dass die Aussage für das kleinste </a:t>
                </a:r>
                <a:r>
                  <a:rPr lang="de-DE" sz="800" dirty="0" smtClean="0"/>
                  <a:t>mögliche n wahr ist.</a:t>
                </a:r>
                <a:endParaRPr lang="de-DE" sz="800" dirty="0" smtClean="0"/>
              </a:p>
              <a:p>
                <a:pPr lvl="0"/>
                <a:r>
                  <a:rPr lang="en-GB" sz="800" dirty="0" smtClean="0"/>
                  <a:t>2</a:t>
                </a:r>
                <a:r>
                  <a:rPr lang="en-GB" sz="800" dirty="0" smtClean="0"/>
                  <a:t>. </a:t>
                </a:r>
                <a:r>
                  <a:rPr lang="en-GB" sz="800" dirty="0" err="1" smtClean="0"/>
                  <a:t>Induktionsschritte</a:t>
                </a:r>
                <a:r>
                  <a:rPr lang="en-GB" sz="800" dirty="0"/>
                  <a:t>:</a:t>
                </a:r>
              </a:p>
              <a:p>
                <a:pPr lvl="1"/>
                <a:r>
                  <a:rPr lang="de-DE" sz="800" dirty="0" smtClean="0"/>
                  <a:t>2.a </a:t>
                </a:r>
                <a:r>
                  <a:rPr lang="de-DE" sz="800" dirty="0" smtClean="0"/>
                  <a:t>Induktionsvoraussetzung</a:t>
                </a:r>
                <a:r>
                  <a:rPr lang="de-DE" sz="800" dirty="0"/>
                  <a:t>: Für ein </a:t>
                </a:r>
                <a:r>
                  <a:rPr lang="de-DE" sz="800" dirty="0" smtClean="0"/>
                  <a:t>beliebiges </a:t>
                </a:r>
                <a:r>
                  <a:rPr lang="de-DE" sz="800" dirty="0"/>
                  <a:t>aber festes </a:t>
                </a:r>
                <a:r>
                  <a:rPr lang="de-DE" sz="800" dirty="0" smtClean="0"/>
                  <a:t>A(n) |</a:t>
                </a:r>
                <a14:m>
                  <m:oMath xmlns:m="http://schemas.openxmlformats.org/officeDocument/2006/math">
                    <m:r>
                      <m:rPr>
                        <m:sty m:val="p"/>
                      </m:rPr>
                      <a:rPr lang="de-DE" sz="800" i="0">
                        <a:latin typeface="Cambria Math"/>
                      </a:rPr>
                      <m:t>n</m:t>
                    </m:r>
                    <m:r>
                      <a:rPr lang="de-DE" sz="800" i="0">
                        <a:latin typeface="Cambria Math"/>
                      </a:rPr>
                      <m:t>∈</m:t>
                    </m:r>
                    <m:r>
                      <a:rPr lang="de-DE" sz="800" i="0">
                        <a:latin typeface="Cambria Math"/>
                      </a:rPr>
                      <m:t>ℕ</m:t>
                    </m:r>
                  </m:oMath>
                </a14:m>
                <a:r>
                  <a:rPr lang="de-DE" sz="800" dirty="0"/>
                  <a:t> gilt unsere Aussage</a:t>
                </a:r>
                <a:endParaRPr lang="en-GB" sz="800" dirty="0"/>
              </a:p>
              <a:p>
                <a:pPr lvl="1"/>
                <a:r>
                  <a:rPr lang="de-DE" sz="800" dirty="0" smtClean="0"/>
                  <a:t>2.b </a:t>
                </a:r>
                <a:r>
                  <a:rPr lang="de-DE" sz="800" dirty="0" smtClean="0"/>
                  <a:t>Induktionsbehauptung</a:t>
                </a:r>
                <a:r>
                  <a:rPr lang="de-DE" sz="800" dirty="0"/>
                  <a:t>: </a:t>
                </a:r>
                <a:r>
                  <a:rPr lang="de-DE" sz="800" dirty="0" smtClean="0"/>
                  <a:t>somit gilt </a:t>
                </a:r>
                <a:r>
                  <a:rPr lang="de-DE" sz="800" dirty="0"/>
                  <a:t>für </a:t>
                </a:r>
                <a:r>
                  <a:rPr lang="de-DE" sz="800" dirty="0" smtClean="0"/>
                  <a:t>dieses n, </a:t>
                </a:r>
                <a:r>
                  <a:rPr lang="de-DE" sz="800" dirty="0"/>
                  <a:t>auch </a:t>
                </a:r>
                <a:r>
                  <a:rPr lang="de-DE" sz="800" dirty="0" smtClean="0"/>
                  <a:t>n+1</a:t>
                </a:r>
                <a:endParaRPr lang="en-GB" sz="800" dirty="0"/>
              </a:p>
              <a:p>
                <a:pPr lvl="1"/>
                <a:r>
                  <a:rPr lang="de-DE" sz="800" dirty="0" smtClean="0"/>
                  <a:t>2.c Induktionsschluss: Beweis dieser Behauptung unter Verwendung der Aussage A(n)</a:t>
                </a:r>
              </a:p>
              <a:p>
                <a:pPr lvl="1"/>
                <a:r>
                  <a:rPr lang="de-DE" sz="800" dirty="0"/>
                  <a:t>	</a:t>
                </a:r>
                <a14:m>
                  <m:oMath xmlns:m="http://schemas.openxmlformats.org/officeDocument/2006/math">
                    <m:r>
                      <a:rPr lang="de-DE" sz="800" b="0" i="0" smtClean="0">
                        <a:latin typeface="Cambria Math"/>
                      </a:rPr>
                      <m:t>⇒</m:t>
                    </m:r>
                    <m:d>
                      <m:dPr>
                        <m:ctrlPr>
                          <a:rPr lang="en-GB" sz="800" i="1">
                            <a:latin typeface="Cambria Math"/>
                          </a:rPr>
                        </m:ctrlPr>
                      </m:dPr>
                      <m:e>
                        <m:r>
                          <m:rPr>
                            <m:sty m:val="p"/>
                          </m:rPr>
                          <a:rPr lang="de-DE" sz="800" i="0">
                            <a:latin typeface="Cambria Math"/>
                          </a:rPr>
                          <m:t>n</m:t>
                        </m:r>
                        <m:r>
                          <a:rPr lang="de-DE" sz="800" i="0">
                            <a:latin typeface="Cambria Math"/>
                          </a:rPr>
                          <m:t>+1</m:t>
                        </m:r>
                      </m:e>
                    </m:d>
                  </m:oMath>
                </a14:m>
                <a:r>
                  <a:rPr lang="de-DE" sz="800" dirty="0"/>
                  <a:t> auf beiden Seiten hinzu und </a:t>
                </a:r>
                <a:r>
                  <a:rPr lang="de-DE" sz="800" dirty="0" smtClean="0"/>
                  <a:t>ausrechnen</a:t>
                </a:r>
              </a:p>
              <a:p>
                <a:pPr marL="1588" lvl="1"/>
                <a14:m>
                  <m:oMathPara xmlns:m="http://schemas.openxmlformats.org/officeDocument/2006/math">
                    <m:oMathParaPr>
                      <m:jc m:val="center"/>
                    </m:oMathParaPr>
                    <m:oMath xmlns:m="http://schemas.openxmlformats.org/officeDocument/2006/math">
                      <m:r>
                        <m:rPr>
                          <m:sty m:val="p"/>
                        </m:rPr>
                        <a:rPr lang="de-DE" sz="800" b="0" i="0" smtClean="0">
                          <a:latin typeface="Cambria Math"/>
                        </a:rPr>
                        <m:t>Bsp</m:t>
                      </m:r>
                      <m:r>
                        <a:rPr lang="de-DE" sz="800" b="0" i="0" smtClean="0">
                          <a:latin typeface="Cambria Math"/>
                        </a:rPr>
                        <m:t>: </m:t>
                      </m:r>
                      <m:r>
                        <m:rPr>
                          <m:sty m:val="p"/>
                        </m:rPr>
                        <a:rPr lang="de-DE" sz="800" b="0" i="0" smtClean="0">
                          <a:latin typeface="Cambria Math"/>
                        </a:rPr>
                        <m:t>S</m:t>
                      </m:r>
                      <m:d>
                        <m:dPr>
                          <m:ctrlPr>
                            <a:rPr lang="de-DE" sz="800" b="0" i="0" smtClean="0">
                              <a:latin typeface="Cambria Math"/>
                            </a:rPr>
                          </m:ctrlPr>
                        </m:dPr>
                        <m:e>
                          <m:r>
                            <m:rPr>
                              <m:sty m:val="p"/>
                            </m:rPr>
                            <a:rPr lang="de-DE" sz="800">
                              <a:latin typeface="Cambria Math"/>
                            </a:rPr>
                            <m:t>n</m:t>
                          </m:r>
                          <m:r>
                            <a:rPr lang="de-DE" sz="800">
                              <a:latin typeface="Cambria Math"/>
                            </a:rPr>
                            <m:t>+1</m:t>
                          </m:r>
                        </m:e>
                      </m:d>
                      <m:r>
                        <a:rPr lang="de-DE" sz="800" b="0" i="0" smtClean="0">
                          <a:latin typeface="Cambria Math"/>
                        </a:rPr>
                        <m:t>=</m:t>
                      </m:r>
                      <m:nary>
                        <m:naryPr>
                          <m:chr m:val="∑"/>
                          <m:ctrlPr>
                            <a:rPr lang="de-DE" sz="800" b="0" i="1" smtClean="0">
                              <a:latin typeface="Cambria Math"/>
                            </a:rPr>
                          </m:ctrlPr>
                        </m:naryPr>
                        <m:sub>
                          <m:r>
                            <a:rPr lang="de-DE" sz="800" b="0" i="1" smtClean="0">
                              <a:latin typeface="Cambria Math"/>
                            </a:rPr>
                            <m:t>𝑖</m:t>
                          </m:r>
                          <m:r>
                            <a:rPr lang="de-DE" sz="800" b="0" i="1" smtClean="0">
                              <a:latin typeface="Cambria Math"/>
                            </a:rPr>
                            <m:t>=1</m:t>
                          </m:r>
                        </m:sub>
                        <m:sup>
                          <m:r>
                            <a:rPr lang="de-DE" sz="800" b="0" i="1" smtClean="0">
                              <a:latin typeface="Cambria Math"/>
                            </a:rPr>
                            <m:t>𝑛</m:t>
                          </m:r>
                          <m:r>
                            <a:rPr lang="de-DE" sz="800" b="0" i="1" smtClean="0">
                              <a:latin typeface="Cambria Math"/>
                            </a:rPr>
                            <m:t>+1</m:t>
                          </m:r>
                        </m:sup>
                        <m:e>
                          <m:r>
                            <a:rPr lang="de-DE" sz="800" b="0" i="1" smtClean="0">
                              <a:latin typeface="Cambria Math"/>
                            </a:rPr>
                            <m:t>𝑖</m:t>
                          </m:r>
                        </m:e>
                      </m:nary>
                      <m:r>
                        <a:rPr lang="de-DE" sz="800" b="0" i="1" smtClean="0">
                          <a:latin typeface="Cambria Math"/>
                        </a:rPr>
                        <m:t>=</m:t>
                      </m:r>
                      <m:nary>
                        <m:naryPr>
                          <m:chr m:val="∑"/>
                          <m:ctrlPr>
                            <a:rPr lang="de-DE" sz="800" i="1">
                              <a:latin typeface="Cambria Math"/>
                            </a:rPr>
                          </m:ctrlPr>
                        </m:naryPr>
                        <m:sub>
                          <m:r>
                            <a:rPr lang="de-DE" sz="800" i="1">
                              <a:latin typeface="Cambria Math"/>
                            </a:rPr>
                            <m:t>𝑖</m:t>
                          </m:r>
                          <m:r>
                            <a:rPr lang="de-DE" sz="800" i="1">
                              <a:latin typeface="Cambria Math"/>
                            </a:rPr>
                            <m:t>=1</m:t>
                          </m:r>
                        </m:sub>
                        <m:sup>
                          <m:r>
                            <a:rPr lang="de-DE" sz="800" i="1">
                              <a:latin typeface="Cambria Math"/>
                            </a:rPr>
                            <m:t>𝑛</m:t>
                          </m:r>
                        </m:sup>
                        <m:e>
                          <m:r>
                            <a:rPr lang="de-DE" sz="800" i="1">
                              <a:latin typeface="Cambria Math"/>
                            </a:rPr>
                            <m:t>𝑖</m:t>
                          </m:r>
                        </m:e>
                      </m:nary>
                      <m:r>
                        <a:rPr lang="de-DE" sz="800" b="0" i="1" smtClean="0">
                          <a:latin typeface="Cambria Math"/>
                        </a:rPr>
                        <m:t>+</m:t>
                      </m:r>
                      <m:d>
                        <m:dPr>
                          <m:ctrlPr>
                            <a:rPr lang="de-DE" sz="800" b="0" i="1" smtClean="0">
                              <a:latin typeface="Cambria Math"/>
                            </a:rPr>
                          </m:ctrlPr>
                        </m:dPr>
                        <m:e>
                          <m:r>
                            <a:rPr lang="de-DE" sz="800" b="0" i="1" smtClean="0">
                              <a:latin typeface="Cambria Math"/>
                            </a:rPr>
                            <m:t>𝑛</m:t>
                          </m:r>
                          <m:r>
                            <a:rPr lang="de-DE" sz="800" b="0" i="1" smtClean="0">
                              <a:latin typeface="Cambria Math"/>
                            </a:rPr>
                            <m:t>+1</m:t>
                          </m:r>
                        </m:e>
                      </m:d>
                      <m:r>
                        <a:rPr lang="de-DE" sz="800" b="0" i="1" smtClean="0">
                          <a:latin typeface="Cambria Math"/>
                        </a:rPr>
                        <m:t>=</m:t>
                      </m:r>
                      <m:r>
                        <a:rPr lang="de-DE" sz="800" b="0" i="1" smtClean="0">
                          <a:latin typeface="Cambria Math"/>
                        </a:rPr>
                        <m:t>𝑆</m:t>
                      </m:r>
                      <m:d>
                        <m:dPr>
                          <m:ctrlPr>
                            <a:rPr lang="de-DE" sz="800" b="0" i="1" smtClean="0">
                              <a:latin typeface="Cambria Math"/>
                            </a:rPr>
                          </m:ctrlPr>
                        </m:dPr>
                        <m:e>
                          <m:r>
                            <a:rPr lang="de-DE" sz="800" b="0" i="1" smtClean="0">
                              <a:latin typeface="Cambria Math"/>
                            </a:rPr>
                            <m:t>𝑛</m:t>
                          </m:r>
                        </m:e>
                      </m:d>
                      <m:r>
                        <a:rPr lang="de-DE" sz="800" b="0" i="1" smtClean="0">
                          <a:latin typeface="Cambria Math"/>
                        </a:rPr>
                        <m:t>+</m:t>
                      </m:r>
                      <m:d>
                        <m:dPr>
                          <m:ctrlPr>
                            <a:rPr lang="de-DE" sz="800" b="0" i="1" smtClean="0">
                              <a:latin typeface="Cambria Math"/>
                            </a:rPr>
                          </m:ctrlPr>
                        </m:dPr>
                        <m:e>
                          <m:r>
                            <a:rPr lang="de-DE" sz="800" b="0" i="1" smtClean="0">
                              <a:latin typeface="Cambria Math"/>
                            </a:rPr>
                            <m:t>𝑛</m:t>
                          </m:r>
                          <m:r>
                            <a:rPr lang="de-DE" sz="800" b="0" i="1" smtClean="0">
                              <a:latin typeface="Cambria Math"/>
                            </a:rPr>
                            <m:t>+1</m:t>
                          </m:r>
                        </m:e>
                      </m:d>
                      <m:r>
                        <a:rPr lang="de-DE" sz="800" b="0" i="1" smtClean="0">
                          <a:latin typeface="Cambria Math"/>
                        </a:rPr>
                        <m:t>=</m:t>
                      </m:r>
                      <m:f>
                        <m:fPr>
                          <m:ctrlPr>
                            <a:rPr lang="de-DE" sz="800" b="0" i="1" smtClean="0">
                              <a:latin typeface="Cambria Math"/>
                            </a:rPr>
                          </m:ctrlPr>
                        </m:fPr>
                        <m:num>
                          <m:r>
                            <a:rPr lang="de-DE" sz="800" b="0" i="1" smtClean="0">
                              <a:latin typeface="Cambria Math"/>
                            </a:rPr>
                            <m:t>1</m:t>
                          </m:r>
                        </m:num>
                        <m:den>
                          <m:r>
                            <a:rPr lang="de-DE" sz="800" b="0" i="1" smtClean="0">
                              <a:latin typeface="Cambria Math"/>
                            </a:rPr>
                            <m:t>2</m:t>
                          </m:r>
                        </m:den>
                      </m:f>
                      <m:r>
                        <a:rPr lang="de-DE" sz="800" b="0" i="1" smtClean="0">
                          <a:latin typeface="Cambria Math"/>
                        </a:rPr>
                        <m:t>𝑛</m:t>
                      </m:r>
                      <m:d>
                        <m:dPr>
                          <m:ctrlPr>
                            <a:rPr lang="de-DE" sz="800" b="0" i="1" smtClean="0">
                              <a:latin typeface="Cambria Math"/>
                            </a:rPr>
                          </m:ctrlPr>
                        </m:dPr>
                        <m:e>
                          <m:r>
                            <a:rPr lang="de-DE" sz="800" b="0" i="1" smtClean="0">
                              <a:latin typeface="Cambria Math"/>
                            </a:rPr>
                            <m:t>𝑛</m:t>
                          </m:r>
                          <m:r>
                            <a:rPr lang="de-DE" sz="800" b="0" i="1" smtClean="0">
                              <a:latin typeface="Cambria Math"/>
                            </a:rPr>
                            <m:t>+1</m:t>
                          </m:r>
                        </m:e>
                      </m:d>
                      <m:r>
                        <a:rPr lang="de-DE" sz="800" b="0" i="1" smtClean="0">
                          <a:latin typeface="Cambria Math"/>
                        </a:rPr>
                        <m:t>+</m:t>
                      </m:r>
                      <m:d>
                        <m:dPr>
                          <m:ctrlPr>
                            <a:rPr lang="de-DE" sz="800" b="0" i="1" smtClean="0">
                              <a:latin typeface="Cambria Math"/>
                            </a:rPr>
                          </m:ctrlPr>
                        </m:dPr>
                        <m:e>
                          <m:r>
                            <a:rPr lang="de-DE" sz="800" b="0" i="1" smtClean="0">
                              <a:latin typeface="Cambria Math"/>
                            </a:rPr>
                            <m:t>𝑛</m:t>
                          </m:r>
                          <m:r>
                            <a:rPr lang="de-DE" sz="800" b="0" i="1" smtClean="0">
                              <a:latin typeface="Cambria Math"/>
                            </a:rPr>
                            <m:t>+1</m:t>
                          </m:r>
                        </m:e>
                      </m:d>
                      <m:r>
                        <a:rPr lang="de-DE" sz="800" b="0" i="1" smtClean="0">
                          <a:latin typeface="Cambria Math"/>
                        </a:rPr>
                        <m:t>=</m:t>
                      </m:r>
                      <m:f>
                        <m:fPr>
                          <m:ctrlPr>
                            <a:rPr lang="de-DE" sz="800" b="0" i="1" smtClean="0">
                              <a:latin typeface="Cambria Math"/>
                            </a:rPr>
                          </m:ctrlPr>
                        </m:fPr>
                        <m:num>
                          <m:r>
                            <a:rPr lang="de-DE" sz="800" b="0" i="1" smtClean="0">
                              <a:latin typeface="Cambria Math"/>
                            </a:rPr>
                            <m:t>1</m:t>
                          </m:r>
                        </m:num>
                        <m:den>
                          <m:r>
                            <a:rPr lang="de-DE" sz="800" b="0" i="1" smtClean="0">
                              <a:latin typeface="Cambria Math"/>
                            </a:rPr>
                            <m:t>2</m:t>
                          </m:r>
                        </m:den>
                      </m:f>
                      <m:r>
                        <a:rPr lang="de-DE" sz="800" b="0" i="1" smtClean="0">
                          <a:latin typeface="Cambria Math"/>
                        </a:rPr>
                        <m:t>(</m:t>
                      </m:r>
                      <m:r>
                        <a:rPr lang="de-DE" sz="800" b="0" i="1" smtClean="0">
                          <a:latin typeface="Cambria Math"/>
                        </a:rPr>
                        <m:t>𝑛</m:t>
                      </m:r>
                      <m:r>
                        <a:rPr lang="de-DE" sz="800" b="0" i="1" smtClean="0">
                          <a:latin typeface="Cambria Math"/>
                        </a:rPr>
                        <m:t>+1)(</m:t>
                      </m:r>
                      <m:r>
                        <a:rPr lang="de-DE" sz="800" b="0" i="1" smtClean="0">
                          <a:latin typeface="Cambria Math"/>
                        </a:rPr>
                        <m:t>𝑛</m:t>
                      </m:r>
                      <m:r>
                        <a:rPr lang="de-DE" sz="800" b="0" i="1" smtClean="0">
                          <a:latin typeface="Cambria Math"/>
                        </a:rPr>
                        <m:t>+2)</m:t>
                      </m:r>
                    </m:oMath>
                  </m:oMathPara>
                </a14:m>
                <a:endParaRPr lang="en-GB" sz="800" dirty="0"/>
              </a:p>
            </p:txBody>
          </p:sp>
        </mc:Choice>
        <mc:Fallback>
          <p:sp>
            <p:nvSpPr>
              <p:cNvPr id="14" name="Textfeld 13"/>
              <p:cNvSpPr txBox="1">
                <a:spLocks noRot="1" noChangeAspect="1" noMove="1" noResize="1" noEditPoints="1" noAdjustHandles="1" noChangeArrowheads="1" noChangeShapeType="1" noTextEdit="1"/>
              </p:cNvSpPr>
              <p:nvPr/>
            </p:nvSpPr>
            <p:spPr>
              <a:xfrm>
                <a:off x="4641698" y="1629172"/>
                <a:ext cx="4499992" cy="1242263"/>
              </a:xfrm>
              <a:prstGeom prst="rect">
                <a:avLst/>
              </a:prstGeom>
              <a:blipFill rotWithShape="1">
                <a:blip r:embed="rId9"/>
                <a:stretch>
                  <a:fillRect l="-541" t="-4390" b="-49268"/>
                </a:stretch>
              </a:blipFill>
              <a:ln w="3175">
                <a:solidFill>
                  <a:schemeClr val="tx1"/>
                </a:solidFill>
              </a:ln>
            </p:spPr>
            <p:txBody>
              <a:bodyPr/>
              <a:lstStyle/>
              <a:p>
                <a:r>
                  <a:rPr lang="de-DE">
                    <a:noFill/>
                  </a:rPr>
                  <a:t> </a:t>
                </a:r>
              </a:p>
            </p:txBody>
          </p:sp>
        </mc:Fallback>
      </mc:AlternateContent>
      <p:sp>
        <p:nvSpPr>
          <p:cNvPr id="15" name="AutoShape 6" descr="e^x = \sum_{n=0}^\infty \frac{x^n}{n!} = 1 + x + \frac{x^2}{2!} + \frac{x^3}{3!} + \cdots \quad\text{ für alle } x\in\R"/>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36000" tIns="45720" rIns="91440" bIns="45720" numCol="1" anchor="t" anchorCtr="0" compatLnSpc="1">
            <a:prstTxWarp prst="textNoShape">
              <a:avLst/>
            </a:prstTxWarp>
          </a:bodyPr>
          <a:lstStyle/>
          <a:p>
            <a:endParaRPr lang="en-GB"/>
          </a:p>
        </p:txBody>
      </p:sp>
      <mc:AlternateContent xmlns:mc="http://schemas.openxmlformats.org/markup-compatibility/2006">
        <mc:Choice xmlns:a14="http://schemas.microsoft.com/office/drawing/2010/main" Requires="a14">
          <p:sp>
            <p:nvSpPr>
              <p:cNvPr id="16" name="Textfeld 15"/>
              <p:cNvSpPr txBox="1"/>
              <p:nvPr/>
            </p:nvSpPr>
            <p:spPr>
              <a:xfrm>
                <a:off x="4641698" y="3656265"/>
                <a:ext cx="2378574" cy="708839"/>
              </a:xfrm>
              <a:prstGeom prst="rect">
                <a:avLst/>
              </a:prstGeom>
              <a:noFill/>
              <a:ln w="3175">
                <a:solidFill>
                  <a:schemeClr val="tx1"/>
                </a:solidFill>
              </a:ln>
            </p:spPr>
            <p:txBody>
              <a:bodyPr wrap="square" lIns="36000" tIns="0" rIns="0" bIns="0" rtlCol="0">
                <a:noAutofit/>
              </a:bodyPr>
              <a:lstStyle/>
              <a:p>
                <a:pPr algn="ctr"/>
                <a:r>
                  <a:rPr lang="en-GB" sz="1100" u="sng" dirty="0" err="1" smtClean="0">
                    <a:effectLst>
                      <a:outerShdw blurRad="38100" dist="38100" dir="2700000" algn="tl">
                        <a:srgbClr val="000000">
                          <a:alpha val="43137"/>
                        </a:srgbClr>
                      </a:outerShdw>
                    </a:effectLst>
                  </a:rPr>
                  <a:t>Taylorreihe</a:t>
                </a:r>
                <a:r>
                  <a:rPr lang="en-GB" sz="1100" u="sng" dirty="0" smtClean="0">
                    <a:effectLst>
                      <a:outerShdw blurRad="38100" dist="38100" dir="2700000" algn="tl">
                        <a:srgbClr val="000000">
                          <a:alpha val="43137"/>
                        </a:srgbClr>
                      </a:outerShdw>
                    </a:effectLst>
                  </a:rPr>
                  <a:t> der </a:t>
                </a:r>
                <a:r>
                  <a:rPr lang="en-GB" sz="1100" u="sng" dirty="0" err="1" smtClean="0">
                    <a:effectLst>
                      <a:outerShdw blurRad="38100" dist="38100" dir="2700000" algn="tl">
                        <a:srgbClr val="000000">
                          <a:alpha val="43137"/>
                        </a:srgbClr>
                      </a:outerShdw>
                    </a:effectLst>
                  </a:rPr>
                  <a:t>Exponentialfunktion</a:t>
                </a:r>
                <a:endParaRPr lang="en-GB" sz="1100" u="sng" dirty="0" smtClean="0">
                  <a:effectLst>
                    <a:outerShdw blurRad="38100" dist="38100" dir="2700000" algn="tl">
                      <a:srgbClr val="000000">
                        <a:alpha val="43137"/>
                      </a:srgbClr>
                    </a:outerShdw>
                  </a:effectLst>
                </a:endParaRPr>
              </a:p>
              <a:p>
                <a:pPr algn="ctr"/>
                <a:endParaRPr lang="de-DE" sz="800" i="1" dirty="0" smtClean="0">
                  <a:latin typeface="Cambria Math"/>
                </a:endParaRPr>
              </a:p>
              <a:p>
                <a:pPr algn="ctr"/>
                <a14:m>
                  <m:oMathPara xmlns:m="http://schemas.openxmlformats.org/officeDocument/2006/math">
                    <m:oMathParaPr>
                      <m:jc m:val="centerGroup"/>
                    </m:oMathParaPr>
                    <m:oMath xmlns:m="http://schemas.openxmlformats.org/officeDocument/2006/math">
                      <m:sSup>
                        <m:sSupPr>
                          <m:ctrlPr>
                            <a:rPr lang="en-GB" sz="800" i="1">
                              <a:latin typeface="Cambria Math"/>
                            </a:rPr>
                          </m:ctrlPr>
                        </m:sSupPr>
                        <m:e>
                          <m:r>
                            <m:rPr>
                              <m:sty m:val="p"/>
                            </m:rPr>
                            <a:rPr lang="de-DE" sz="800" i="0">
                              <a:latin typeface="Cambria Math"/>
                            </a:rPr>
                            <m:t>e</m:t>
                          </m:r>
                        </m:e>
                        <m:sup>
                          <m:r>
                            <m:rPr>
                              <m:sty m:val="p"/>
                            </m:rPr>
                            <a:rPr lang="de-DE" sz="800" i="0">
                              <a:latin typeface="Cambria Math"/>
                            </a:rPr>
                            <m:t>x</m:t>
                          </m:r>
                        </m:sup>
                      </m:sSup>
                      <m:r>
                        <a:rPr lang="de-DE" sz="800" i="0">
                          <a:latin typeface="Cambria Math"/>
                        </a:rPr>
                        <m:t>=</m:t>
                      </m:r>
                      <m:nary>
                        <m:naryPr>
                          <m:chr m:val="∑"/>
                          <m:limLoc m:val="undOvr"/>
                          <m:ctrlPr>
                            <a:rPr lang="en-GB" sz="800" i="1">
                              <a:latin typeface="Cambria Math"/>
                            </a:rPr>
                          </m:ctrlPr>
                        </m:naryPr>
                        <m:sub>
                          <m:r>
                            <m:rPr>
                              <m:sty m:val="p"/>
                            </m:rPr>
                            <a:rPr lang="de-DE" sz="800" i="0">
                              <a:latin typeface="Cambria Math"/>
                            </a:rPr>
                            <m:t>n</m:t>
                          </m:r>
                          <m:r>
                            <a:rPr lang="de-DE" sz="800" i="0">
                              <a:latin typeface="Cambria Math"/>
                            </a:rPr>
                            <m:t>=1</m:t>
                          </m:r>
                        </m:sub>
                        <m:sup>
                          <m:r>
                            <a:rPr lang="de-DE" sz="800" i="0">
                              <a:latin typeface="Cambria Math"/>
                            </a:rPr>
                            <m:t>∞</m:t>
                          </m:r>
                        </m:sup>
                        <m:e>
                          <m:f>
                            <m:fPr>
                              <m:ctrlPr>
                                <a:rPr lang="en-GB" sz="800" i="1">
                                  <a:latin typeface="Cambria Math"/>
                                </a:rPr>
                              </m:ctrlPr>
                            </m:fPr>
                            <m:num>
                              <m:sSup>
                                <m:sSupPr>
                                  <m:ctrlPr>
                                    <a:rPr lang="en-GB" sz="800" i="1">
                                      <a:latin typeface="Cambria Math"/>
                                    </a:rPr>
                                  </m:ctrlPr>
                                </m:sSupPr>
                                <m:e>
                                  <m:r>
                                    <m:rPr>
                                      <m:sty m:val="p"/>
                                    </m:rPr>
                                    <a:rPr lang="de-DE" sz="800" i="0">
                                      <a:latin typeface="Cambria Math"/>
                                    </a:rPr>
                                    <m:t>x</m:t>
                                  </m:r>
                                </m:e>
                                <m:sup>
                                  <m:r>
                                    <m:rPr>
                                      <m:sty m:val="p"/>
                                    </m:rPr>
                                    <a:rPr lang="de-DE" sz="800" i="0">
                                      <a:latin typeface="Cambria Math"/>
                                    </a:rPr>
                                    <m:t>n</m:t>
                                  </m:r>
                                </m:sup>
                              </m:sSup>
                            </m:num>
                            <m:den>
                              <m:r>
                                <m:rPr>
                                  <m:sty m:val="p"/>
                                </m:rPr>
                                <a:rPr lang="de-DE" sz="800" i="0">
                                  <a:latin typeface="Cambria Math"/>
                                </a:rPr>
                                <m:t>n</m:t>
                              </m:r>
                              <m:r>
                                <a:rPr lang="de-DE" sz="800" i="0">
                                  <a:latin typeface="Cambria Math"/>
                                </a:rPr>
                                <m:t>!</m:t>
                              </m:r>
                            </m:den>
                          </m:f>
                        </m:e>
                      </m:nary>
                      <m:r>
                        <a:rPr lang="de-DE" sz="800" i="0">
                          <a:latin typeface="Cambria Math"/>
                        </a:rPr>
                        <m:t>=1+</m:t>
                      </m:r>
                      <m:r>
                        <m:rPr>
                          <m:sty m:val="p"/>
                        </m:rPr>
                        <a:rPr lang="de-DE" sz="800" i="0">
                          <a:latin typeface="Cambria Math"/>
                        </a:rPr>
                        <m:t>x</m:t>
                      </m:r>
                      <m:r>
                        <a:rPr lang="de-DE" sz="800" i="0">
                          <a:latin typeface="Cambria Math"/>
                        </a:rPr>
                        <m:t>+</m:t>
                      </m:r>
                      <m:f>
                        <m:fPr>
                          <m:ctrlPr>
                            <a:rPr lang="en-GB" sz="800" i="1">
                              <a:latin typeface="Cambria Math"/>
                            </a:rPr>
                          </m:ctrlPr>
                        </m:fPr>
                        <m:num>
                          <m:sSup>
                            <m:sSupPr>
                              <m:ctrlPr>
                                <a:rPr lang="en-GB" sz="800" i="1">
                                  <a:latin typeface="Cambria Math"/>
                                </a:rPr>
                              </m:ctrlPr>
                            </m:sSupPr>
                            <m:e>
                              <m:r>
                                <m:rPr>
                                  <m:sty m:val="p"/>
                                </m:rPr>
                                <a:rPr lang="de-DE" sz="800" i="0">
                                  <a:latin typeface="Cambria Math"/>
                                </a:rPr>
                                <m:t>x</m:t>
                              </m:r>
                            </m:e>
                            <m:sup>
                              <m:r>
                                <a:rPr lang="de-DE" sz="800" i="0">
                                  <a:latin typeface="Cambria Math"/>
                                </a:rPr>
                                <m:t>2</m:t>
                              </m:r>
                            </m:sup>
                          </m:sSup>
                        </m:num>
                        <m:den>
                          <m:r>
                            <a:rPr lang="de-DE" sz="800" i="0">
                              <a:latin typeface="Cambria Math"/>
                            </a:rPr>
                            <m:t>2!</m:t>
                          </m:r>
                        </m:den>
                      </m:f>
                      <m:r>
                        <a:rPr lang="de-DE" sz="800" i="0">
                          <a:latin typeface="Cambria Math"/>
                        </a:rPr>
                        <m:t>+</m:t>
                      </m:r>
                      <m:f>
                        <m:fPr>
                          <m:ctrlPr>
                            <a:rPr lang="en-GB" sz="800" i="1">
                              <a:latin typeface="Cambria Math"/>
                            </a:rPr>
                          </m:ctrlPr>
                        </m:fPr>
                        <m:num>
                          <m:sSup>
                            <m:sSupPr>
                              <m:ctrlPr>
                                <a:rPr lang="en-GB" sz="800" i="1">
                                  <a:latin typeface="Cambria Math"/>
                                </a:rPr>
                              </m:ctrlPr>
                            </m:sSupPr>
                            <m:e>
                              <m:r>
                                <m:rPr>
                                  <m:sty m:val="p"/>
                                </m:rPr>
                                <a:rPr lang="de-DE" sz="800" i="0">
                                  <a:latin typeface="Cambria Math"/>
                                </a:rPr>
                                <m:t>x</m:t>
                              </m:r>
                            </m:e>
                            <m:sup>
                              <m:r>
                                <a:rPr lang="de-DE" sz="800" i="0">
                                  <a:latin typeface="Cambria Math"/>
                                </a:rPr>
                                <m:t>3</m:t>
                              </m:r>
                            </m:sup>
                          </m:sSup>
                        </m:num>
                        <m:den>
                          <m:r>
                            <a:rPr lang="de-DE" sz="800" i="0">
                              <a:latin typeface="Cambria Math"/>
                            </a:rPr>
                            <m:t>3!</m:t>
                          </m:r>
                        </m:den>
                      </m:f>
                      <m:r>
                        <a:rPr lang="de-DE" sz="800" i="0">
                          <a:latin typeface="Cambria Math"/>
                        </a:rPr>
                        <m:t>+…</m:t>
                      </m:r>
                    </m:oMath>
                  </m:oMathPara>
                </a14:m>
                <a:endParaRPr lang="en-GB" sz="800" dirty="0" err="1" smtClean="0"/>
              </a:p>
            </p:txBody>
          </p:sp>
        </mc:Choice>
        <mc:Fallback>
          <p:sp>
            <p:nvSpPr>
              <p:cNvPr id="16" name="Textfeld 15"/>
              <p:cNvSpPr txBox="1">
                <a:spLocks noRot="1" noChangeAspect="1" noMove="1" noResize="1" noEditPoints="1" noAdjustHandles="1" noChangeArrowheads="1" noChangeShapeType="1" noTextEdit="1"/>
              </p:cNvSpPr>
              <p:nvPr/>
            </p:nvSpPr>
            <p:spPr>
              <a:xfrm>
                <a:off x="4641698" y="3656265"/>
                <a:ext cx="2378574" cy="708839"/>
              </a:xfrm>
              <a:prstGeom prst="rect">
                <a:avLst/>
              </a:prstGeom>
              <a:blipFill rotWithShape="1">
                <a:blip r:embed="rId10"/>
                <a:stretch>
                  <a:fillRect t="-17949" b="-74359"/>
                </a:stretch>
              </a:blipFill>
              <a:ln w="3175">
                <a:solidFill>
                  <a:schemeClr val="tx1"/>
                </a:solidFill>
              </a:ln>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7" name="Textfeld 16"/>
              <p:cNvSpPr txBox="1"/>
              <p:nvPr/>
            </p:nvSpPr>
            <p:spPr>
              <a:xfrm>
                <a:off x="7020272" y="3657035"/>
                <a:ext cx="2123729" cy="1068109"/>
              </a:xfrm>
              <a:prstGeom prst="rect">
                <a:avLst/>
              </a:prstGeom>
              <a:noFill/>
              <a:ln w="3175">
                <a:solidFill>
                  <a:schemeClr val="tx1"/>
                </a:solidFill>
              </a:ln>
            </p:spPr>
            <p:txBody>
              <a:bodyPr wrap="square" lIns="36000" tIns="0" rIns="0" bIns="0" rtlCol="0">
                <a:noAutofit/>
              </a:bodyPr>
              <a:lstStyle/>
              <a:p>
                <a:pPr algn="ctr"/>
                <a:r>
                  <a:rPr lang="en-GB" sz="1100" u="sng" dirty="0" err="1" smtClean="0">
                    <a:effectLst>
                      <a:outerShdw blurRad="38100" dist="38100" dir="2700000" algn="tl">
                        <a:srgbClr val="000000">
                          <a:alpha val="43137"/>
                        </a:srgbClr>
                      </a:outerShdw>
                    </a:effectLst>
                  </a:rPr>
                  <a:t>Taylorpolynom</a:t>
                </a:r>
                <a:endParaRPr lang="en-GB" sz="1000" u="sng" dirty="0" smtClean="0">
                  <a:effectLst>
                    <a:outerShdw blurRad="38100" dist="38100" dir="2700000" algn="tl">
                      <a:srgbClr val="000000">
                        <a:alpha val="43137"/>
                      </a:srgbClr>
                    </a:outerShdw>
                  </a:effectLst>
                </a:endParaRPr>
              </a:p>
              <a:p>
                <a:pPr algn="ctr"/>
                <a:r>
                  <a:rPr lang="en-GB" sz="800" dirty="0" err="1" smtClean="0"/>
                  <a:t>es</a:t>
                </a:r>
                <a:r>
                  <a:rPr lang="en-GB" sz="800" dirty="0" smtClean="0"/>
                  <a:t> </a:t>
                </a:r>
                <a:r>
                  <a:rPr lang="en-GB" sz="800" dirty="0" err="1" smtClean="0"/>
                  <a:t>sei</a:t>
                </a:r>
                <a:r>
                  <a:rPr lang="en-GB" sz="800" dirty="0" smtClean="0"/>
                  <a:t> </a:t>
                </a:r>
                <a14:m>
                  <m:oMath xmlns:m="http://schemas.openxmlformats.org/officeDocument/2006/math">
                    <m:sSub>
                      <m:sSubPr>
                        <m:ctrlPr>
                          <a:rPr lang="en-GB" sz="800" i="1" smtClean="0">
                            <a:latin typeface="Cambria Math"/>
                          </a:rPr>
                        </m:ctrlPr>
                      </m:sSubPr>
                      <m:e>
                        <m:r>
                          <m:rPr>
                            <m:sty m:val="p"/>
                          </m:rPr>
                          <a:rPr lang="de-DE" sz="800" i="0">
                            <a:latin typeface="Cambria Math"/>
                          </a:rPr>
                          <m:t>x</m:t>
                        </m:r>
                      </m:e>
                      <m:sub>
                        <m:r>
                          <a:rPr lang="de-DE" sz="800" i="0">
                            <a:latin typeface="Cambria Math"/>
                          </a:rPr>
                          <m:t>0</m:t>
                        </m:r>
                      </m:sub>
                    </m:sSub>
                  </m:oMath>
                </a14:m>
                <a:r>
                  <a:rPr lang="en-GB" sz="800" dirty="0" smtClean="0"/>
                  <a:t> der </a:t>
                </a:r>
                <a:r>
                  <a:rPr lang="en-GB" sz="800" dirty="0" err="1" smtClean="0"/>
                  <a:t>Entwicklungspunkt</a:t>
                </a:r>
                <a:endParaRPr lang="en-GB" sz="800" dirty="0" smtClean="0"/>
              </a:p>
              <a:p>
                <a:pPr algn="ctr"/>
                <a14:m>
                  <m:oMathPara xmlns:m="http://schemas.openxmlformats.org/officeDocument/2006/math">
                    <m:oMathParaPr>
                      <m:jc m:val="centerGroup"/>
                    </m:oMathParaPr>
                    <m:oMath xmlns:m="http://schemas.openxmlformats.org/officeDocument/2006/math">
                      <m:sSub>
                        <m:sSubPr>
                          <m:ctrlPr>
                            <a:rPr lang="en-GB" sz="800" i="1">
                              <a:latin typeface="Cambria Math"/>
                            </a:rPr>
                          </m:ctrlPr>
                        </m:sSubPr>
                        <m:e>
                          <m:r>
                            <m:rPr>
                              <m:sty m:val="p"/>
                            </m:rPr>
                            <a:rPr lang="de-DE" sz="800" i="0">
                              <a:latin typeface="Cambria Math"/>
                            </a:rPr>
                            <m:t>T</m:t>
                          </m:r>
                        </m:e>
                        <m:sub>
                          <m:r>
                            <m:rPr>
                              <m:sty m:val="p"/>
                            </m:rPr>
                            <a:rPr lang="de-DE" sz="800" i="0">
                              <a:latin typeface="Cambria Math"/>
                            </a:rPr>
                            <m:t>n</m:t>
                          </m:r>
                        </m:sub>
                      </m:sSub>
                      <m:d>
                        <m:dPr>
                          <m:ctrlPr>
                            <a:rPr lang="en-GB" sz="800" i="1">
                              <a:latin typeface="Cambria Math"/>
                            </a:rPr>
                          </m:ctrlPr>
                        </m:dPr>
                        <m:e>
                          <m:r>
                            <m:rPr>
                              <m:sty m:val="p"/>
                            </m:rPr>
                            <a:rPr lang="de-DE" sz="800" i="0">
                              <a:latin typeface="Cambria Math"/>
                            </a:rPr>
                            <m:t>x</m:t>
                          </m:r>
                        </m:e>
                      </m:d>
                      <m:r>
                        <a:rPr lang="de-DE" sz="800" i="0">
                          <a:latin typeface="Cambria Math"/>
                        </a:rPr>
                        <m:t>=</m:t>
                      </m:r>
                      <m:nary>
                        <m:naryPr>
                          <m:chr m:val="∑"/>
                          <m:limLoc m:val="undOvr"/>
                          <m:ctrlPr>
                            <a:rPr lang="en-GB" sz="800" i="1">
                              <a:latin typeface="Cambria Math"/>
                            </a:rPr>
                          </m:ctrlPr>
                        </m:naryPr>
                        <m:sub>
                          <m:r>
                            <m:rPr>
                              <m:sty m:val="p"/>
                            </m:rPr>
                            <a:rPr lang="de-DE" sz="800" i="0">
                              <a:latin typeface="Cambria Math"/>
                            </a:rPr>
                            <m:t>k</m:t>
                          </m:r>
                          <m:r>
                            <a:rPr lang="de-DE" sz="800" i="0">
                              <a:latin typeface="Cambria Math"/>
                            </a:rPr>
                            <m:t>=0</m:t>
                          </m:r>
                        </m:sub>
                        <m:sup>
                          <m:r>
                            <m:rPr>
                              <m:sty m:val="p"/>
                            </m:rPr>
                            <a:rPr lang="de-DE" sz="800" i="0">
                              <a:latin typeface="Cambria Math"/>
                            </a:rPr>
                            <m:t>n</m:t>
                          </m:r>
                        </m:sup>
                        <m:e>
                          <m:f>
                            <m:fPr>
                              <m:ctrlPr>
                                <a:rPr lang="en-GB" sz="800" i="1">
                                  <a:latin typeface="Cambria Math"/>
                                </a:rPr>
                              </m:ctrlPr>
                            </m:fPr>
                            <m:num>
                              <m:sSup>
                                <m:sSupPr>
                                  <m:ctrlPr>
                                    <a:rPr lang="en-GB" sz="800" i="1">
                                      <a:latin typeface="Cambria Math"/>
                                    </a:rPr>
                                  </m:ctrlPr>
                                </m:sSupPr>
                                <m:e>
                                  <m:r>
                                    <m:rPr>
                                      <m:sty m:val="p"/>
                                    </m:rPr>
                                    <a:rPr lang="de-DE" sz="800" i="0">
                                      <a:latin typeface="Cambria Math"/>
                                    </a:rPr>
                                    <m:t>f</m:t>
                                  </m:r>
                                </m:e>
                                <m:sup>
                                  <m:d>
                                    <m:dPr>
                                      <m:ctrlPr>
                                        <a:rPr lang="en-GB" sz="800" i="1">
                                          <a:latin typeface="Cambria Math"/>
                                        </a:rPr>
                                      </m:ctrlPr>
                                    </m:dPr>
                                    <m:e>
                                      <m:r>
                                        <m:rPr>
                                          <m:sty m:val="p"/>
                                        </m:rPr>
                                        <a:rPr lang="de-DE" sz="800" i="0">
                                          <a:latin typeface="Cambria Math"/>
                                        </a:rPr>
                                        <m:t>k</m:t>
                                      </m:r>
                                    </m:e>
                                  </m:d>
                                </m:sup>
                              </m:sSup>
                              <m:r>
                                <a:rPr lang="de-DE" sz="800" i="0">
                                  <a:latin typeface="Cambria Math"/>
                                </a:rPr>
                                <m:t>(</m:t>
                              </m:r>
                              <m:sSub>
                                <m:sSubPr>
                                  <m:ctrlPr>
                                    <a:rPr lang="en-GB" sz="800" i="1">
                                      <a:latin typeface="Cambria Math"/>
                                    </a:rPr>
                                  </m:ctrlPr>
                                </m:sSubPr>
                                <m:e>
                                  <m:r>
                                    <m:rPr>
                                      <m:sty m:val="p"/>
                                    </m:rPr>
                                    <a:rPr lang="de-DE" sz="800" i="0">
                                      <a:latin typeface="Cambria Math"/>
                                    </a:rPr>
                                    <m:t>x</m:t>
                                  </m:r>
                                </m:e>
                                <m:sub>
                                  <m:r>
                                    <a:rPr lang="de-DE" sz="800" i="0">
                                      <a:latin typeface="Cambria Math"/>
                                    </a:rPr>
                                    <m:t>0</m:t>
                                  </m:r>
                                </m:sub>
                              </m:sSub>
                              <m:r>
                                <a:rPr lang="de-DE" sz="800" i="0">
                                  <a:latin typeface="Cambria Math"/>
                                </a:rPr>
                                <m:t>)</m:t>
                              </m:r>
                            </m:num>
                            <m:den>
                              <m:r>
                                <m:rPr>
                                  <m:sty m:val="p"/>
                                </m:rPr>
                                <a:rPr lang="de-DE" sz="800" i="0">
                                  <a:latin typeface="Cambria Math"/>
                                </a:rPr>
                                <m:t>k</m:t>
                              </m:r>
                              <m:r>
                                <a:rPr lang="de-DE" sz="800" i="0">
                                  <a:latin typeface="Cambria Math"/>
                                </a:rPr>
                                <m:t>!</m:t>
                              </m:r>
                            </m:den>
                          </m:f>
                        </m:e>
                      </m:nary>
                      <m:r>
                        <a:rPr lang="de-DE" sz="800" i="0">
                          <a:latin typeface="Cambria Math"/>
                        </a:rPr>
                        <m:t> </m:t>
                      </m:r>
                      <m:sSup>
                        <m:sSupPr>
                          <m:ctrlPr>
                            <a:rPr lang="en-GB" sz="800" i="1">
                              <a:latin typeface="Cambria Math"/>
                            </a:rPr>
                          </m:ctrlPr>
                        </m:sSupPr>
                        <m:e>
                          <m:d>
                            <m:dPr>
                              <m:ctrlPr>
                                <a:rPr lang="en-GB" sz="800" i="1">
                                  <a:latin typeface="Cambria Math"/>
                                </a:rPr>
                              </m:ctrlPr>
                            </m:dPr>
                            <m:e>
                              <m:r>
                                <m:rPr>
                                  <m:sty m:val="p"/>
                                </m:rPr>
                                <a:rPr lang="de-DE" sz="800" i="0">
                                  <a:latin typeface="Cambria Math"/>
                                </a:rPr>
                                <m:t>x</m:t>
                              </m:r>
                              <m:r>
                                <a:rPr lang="de-DE" sz="800" i="0">
                                  <a:latin typeface="Cambria Math"/>
                                </a:rPr>
                                <m:t>−</m:t>
                              </m:r>
                              <m:sSub>
                                <m:sSubPr>
                                  <m:ctrlPr>
                                    <a:rPr lang="en-GB" sz="800" i="1">
                                      <a:latin typeface="Cambria Math"/>
                                    </a:rPr>
                                  </m:ctrlPr>
                                </m:sSubPr>
                                <m:e>
                                  <m:r>
                                    <m:rPr>
                                      <m:sty m:val="p"/>
                                    </m:rPr>
                                    <a:rPr lang="de-DE" sz="800" i="0">
                                      <a:latin typeface="Cambria Math"/>
                                    </a:rPr>
                                    <m:t>x</m:t>
                                  </m:r>
                                </m:e>
                                <m:sub>
                                  <m:r>
                                    <a:rPr lang="de-DE" sz="800" i="0">
                                      <a:latin typeface="Cambria Math"/>
                                    </a:rPr>
                                    <m:t>0</m:t>
                                  </m:r>
                                </m:sub>
                              </m:sSub>
                            </m:e>
                          </m:d>
                        </m:e>
                        <m:sup>
                          <m:r>
                            <m:rPr>
                              <m:sty m:val="p"/>
                            </m:rPr>
                            <a:rPr lang="de-DE" sz="800" i="0">
                              <a:latin typeface="Cambria Math"/>
                            </a:rPr>
                            <m:t>k</m:t>
                          </m:r>
                        </m:sup>
                      </m:sSup>
                    </m:oMath>
                  </m:oMathPara>
                </a14:m>
                <a:endParaRPr lang="en-GB" sz="800" dirty="0" smtClean="0"/>
              </a:p>
              <a:p>
                <a:r>
                  <a:rPr lang="en-GB" sz="800" dirty="0" smtClean="0"/>
                  <a:t>   </a:t>
                </a:r>
                <a:r>
                  <a:rPr lang="en-GB" sz="800" u="sng" dirty="0" err="1" smtClean="0"/>
                  <a:t>Restglied</a:t>
                </a:r>
                <a:r>
                  <a:rPr lang="en-GB" sz="800" dirty="0" smtClean="0"/>
                  <a:t>:</a:t>
                </a:r>
              </a:p>
              <a:p>
                <a:pPr algn="ctr"/>
                <a14:m>
                  <m:oMathPara xmlns:m="http://schemas.openxmlformats.org/officeDocument/2006/math">
                    <m:oMathParaPr>
                      <m:jc m:val="centerGroup"/>
                    </m:oMathParaPr>
                    <m:oMath xmlns:m="http://schemas.openxmlformats.org/officeDocument/2006/math">
                      <m:sSub>
                        <m:sSubPr>
                          <m:ctrlPr>
                            <a:rPr lang="en-GB" sz="800" i="1">
                              <a:latin typeface="Cambria Math"/>
                            </a:rPr>
                          </m:ctrlPr>
                        </m:sSubPr>
                        <m:e>
                          <m:r>
                            <m:rPr>
                              <m:sty m:val="p"/>
                            </m:rPr>
                            <a:rPr lang="de-DE" sz="800" i="0">
                              <a:latin typeface="Cambria Math"/>
                            </a:rPr>
                            <m:t>R</m:t>
                          </m:r>
                        </m:e>
                        <m:sub>
                          <m:r>
                            <m:rPr>
                              <m:sty m:val="p"/>
                            </m:rPr>
                            <a:rPr lang="de-DE" sz="800" i="0">
                              <a:latin typeface="Cambria Math"/>
                            </a:rPr>
                            <m:t>n</m:t>
                          </m:r>
                        </m:sub>
                      </m:sSub>
                      <m:d>
                        <m:dPr>
                          <m:ctrlPr>
                            <a:rPr lang="en-GB" sz="800" i="1">
                              <a:latin typeface="Cambria Math"/>
                            </a:rPr>
                          </m:ctrlPr>
                        </m:dPr>
                        <m:e>
                          <m:r>
                            <m:rPr>
                              <m:sty m:val="p"/>
                            </m:rPr>
                            <a:rPr lang="de-DE" sz="800" i="0">
                              <a:latin typeface="Cambria Math"/>
                            </a:rPr>
                            <m:t>x</m:t>
                          </m:r>
                        </m:e>
                      </m:d>
                      <m:r>
                        <a:rPr lang="de-DE" sz="800" i="0">
                          <a:latin typeface="Cambria Math"/>
                        </a:rPr>
                        <m:t>=</m:t>
                      </m:r>
                      <m:f>
                        <m:fPr>
                          <m:ctrlPr>
                            <a:rPr lang="en-GB" sz="800" i="1">
                              <a:latin typeface="Cambria Math"/>
                            </a:rPr>
                          </m:ctrlPr>
                        </m:fPr>
                        <m:num>
                          <m:sSup>
                            <m:sSupPr>
                              <m:ctrlPr>
                                <a:rPr lang="en-GB" sz="800" i="1">
                                  <a:latin typeface="Cambria Math"/>
                                </a:rPr>
                              </m:ctrlPr>
                            </m:sSupPr>
                            <m:e>
                              <m:r>
                                <m:rPr>
                                  <m:sty m:val="p"/>
                                </m:rPr>
                                <a:rPr lang="de-DE" sz="800" i="0">
                                  <a:latin typeface="Cambria Math"/>
                                </a:rPr>
                                <m:t>f</m:t>
                              </m:r>
                            </m:e>
                            <m:sup>
                              <m:d>
                                <m:dPr>
                                  <m:ctrlPr>
                                    <a:rPr lang="en-GB" sz="800" i="1">
                                      <a:latin typeface="Cambria Math"/>
                                    </a:rPr>
                                  </m:ctrlPr>
                                </m:dPr>
                                <m:e>
                                  <m:r>
                                    <m:rPr>
                                      <m:sty m:val="p"/>
                                    </m:rPr>
                                    <a:rPr lang="de-DE" sz="800" i="0">
                                      <a:latin typeface="Cambria Math"/>
                                    </a:rPr>
                                    <m:t>n</m:t>
                                  </m:r>
                                  <m:r>
                                    <a:rPr lang="de-DE" sz="800" i="0">
                                      <a:latin typeface="Cambria Math"/>
                                    </a:rPr>
                                    <m:t>+1</m:t>
                                  </m:r>
                                </m:e>
                              </m:d>
                            </m:sup>
                          </m:sSup>
                          <m:r>
                            <a:rPr lang="de-DE" sz="800" i="0">
                              <a:latin typeface="Cambria Math"/>
                            </a:rPr>
                            <m:t>(</m:t>
                          </m:r>
                          <m:r>
                            <m:rPr>
                              <m:sty m:val="p"/>
                            </m:rPr>
                            <a:rPr lang="de-DE" sz="800" i="0">
                              <a:latin typeface="Cambria Math"/>
                            </a:rPr>
                            <m:t>ξ</m:t>
                          </m:r>
                          <m:r>
                            <a:rPr lang="de-DE" sz="800" i="0">
                              <a:latin typeface="Cambria Math"/>
                            </a:rPr>
                            <m:t>)</m:t>
                          </m:r>
                        </m:num>
                        <m:den>
                          <m:d>
                            <m:dPr>
                              <m:ctrlPr>
                                <a:rPr lang="en-GB" sz="800" i="1">
                                  <a:latin typeface="Cambria Math"/>
                                </a:rPr>
                              </m:ctrlPr>
                            </m:dPr>
                            <m:e>
                              <m:r>
                                <m:rPr>
                                  <m:sty m:val="p"/>
                                </m:rPr>
                                <a:rPr lang="de-DE" sz="800" i="0">
                                  <a:latin typeface="Cambria Math"/>
                                </a:rPr>
                                <m:t>n</m:t>
                              </m:r>
                              <m:r>
                                <a:rPr lang="de-DE" sz="800" i="0">
                                  <a:latin typeface="Cambria Math"/>
                                </a:rPr>
                                <m:t>+1</m:t>
                              </m:r>
                            </m:e>
                          </m:d>
                          <m:r>
                            <a:rPr lang="de-DE" sz="800" i="0">
                              <a:latin typeface="Cambria Math"/>
                            </a:rPr>
                            <m:t>!</m:t>
                          </m:r>
                        </m:den>
                      </m:f>
                      <m:r>
                        <a:rPr lang="de-DE" sz="800" i="0">
                          <a:latin typeface="Cambria Math"/>
                        </a:rPr>
                        <m:t> </m:t>
                      </m:r>
                      <m:sSup>
                        <m:sSupPr>
                          <m:ctrlPr>
                            <a:rPr lang="en-GB" sz="800" i="1">
                              <a:latin typeface="Cambria Math"/>
                            </a:rPr>
                          </m:ctrlPr>
                        </m:sSupPr>
                        <m:e>
                          <m:d>
                            <m:dPr>
                              <m:ctrlPr>
                                <a:rPr lang="en-GB" sz="800" i="1">
                                  <a:latin typeface="Cambria Math"/>
                                </a:rPr>
                              </m:ctrlPr>
                            </m:dPr>
                            <m:e>
                              <m:r>
                                <m:rPr>
                                  <m:sty m:val="p"/>
                                </m:rPr>
                                <a:rPr lang="de-DE" sz="800" i="0">
                                  <a:latin typeface="Cambria Math"/>
                                </a:rPr>
                                <m:t>x</m:t>
                              </m:r>
                              <m:r>
                                <a:rPr lang="de-DE" sz="800" i="0">
                                  <a:latin typeface="Cambria Math"/>
                                </a:rPr>
                                <m:t>−</m:t>
                              </m:r>
                              <m:sSub>
                                <m:sSubPr>
                                  <m:ctrlPr>
                                    <a:rPr lang="en-GB" sz="800" i="1">
                                      <a:latin typeface="Cambria Math"/>
                                    </a:rPr>
                                  </m:ctrlPr>
                                </m:sSubPr>
                                <m:e>
                                  <m:r>
                                    <m:rPr>
                                      <m:sty m:val="p"/>
                                    </m:rPr>
                                    <a:rPr lang="de-DE" sz="800" i="0">
                                      <a:latin typeface="Cambria Math"/>
                                    </a:rPr>
                                    <m:t>x</m:t>
                                  </m:r>
                                </m:e>
                                <m:sub>
                                  <m:r>
                                    <a:rPr lang="de-DE" sz="800" i="0">
                                      <a:latin typeface="Cambria Math"/>
                                    </a:rPr>
                                    <m:t>0</m:t>
                                  </m:r>
                                </m:sub>
                              </m:sSub>
                            </m:e>
                          </m:d>
                        </m:e>
                        <m:sup>
                          <m:r>
                            <m:rPr>
                              <m:sty m:val="p"/>
                            </m:rPr>
                            <a:rPr lang="de-DE" sz="800" i="0">
                              <a:latin typeface="Cambria Math"/>
                            </a:rPr>
                            <m:t>n</m:t>
                          </m:r>
                          <m:r>
                            <a:rPr lang="de-DE" sz="800" i="0">
                              <a:latin typeface="Cambria Math"/>
                            </a:rPr>
                            <m:t>+1</m:t>
                          </m:r>
                        </m:sup>
                      </m:sSup>
                      <m:r>
                        <a:rPr lang="de-DE" sz="800" i="0">
                          <a:latin typeface="Cambria Math"/>
                        </a:rPr>
                        <m:t>  ;</m:t>
                      </m:r>
                      <m:r>
                        <m:rPr>
                          <m:sty m:val="p"/>
                        </m:rPr>
                        <a:rPr lang="de-DE" sz="800" i="0">
                          <a:latin typeface="Cambria Math"/>
                        </a:rPr>
                        <m:t>ξ</m:t>
                      </m:r>
                      <m:r>
                        <a:rPr lang="de-DE" sz="800" i="0">
                          <a:latin typeface="Cambria Math"/>
                        </a:rPr>
                        <m:t>∈]</m:t>
                      </m:r>
                      <m:r>
                        <m:rPr>
                          <m:sty m:val="p"/>
                        </m:rPr>
                        <a:rPr lang="de-DE" sz="800" i="0">
                          <a:latin typeface="Cambria Math"/>
                        </a:rPr>
                        <m:t>x</m:t>
                      </m:r>
                      <m:r>
                        <a:rPr lang="de-DE" sz="800" i="0">
                          <a:latin typeface="Cambria Math"/>
                        </a:rPr>
                        <m:t>,</m:t>
                      </m:r>
                      <m:sSub>
                        <m:sSubPr>
                          <m:ctrlPr>
                            <a:rPr lang="en-GB" sz="800" i="1">
                              <a:latin typeface="Cambria Math"/>
                            </a:rPr>
                          </m:ctrlPr>
                        </m:sSubPr>
                        <m:e>
                          <m:r>
                            <m:rPr>
                              <m:sty m:val="p"/>
                            </m:rPr>
                            <a:rPr lang="de-DE" sz="800" i="0">
                              <a:latin typeface="Cambria Math"/>
                            </a:rPr>
                            <m:t>x</m:t>
                          </m:r>
                        </m:e>
                        <m:sub>
                          <m:r>
                            <a:rPr lang="de-DE" sz="800" i="0">
                              <a:latin typeface="Cambria Math"/>
                            </a:rPr>
                            <m:t>0</m:t>
                          </m:r>
                        </m:sub>
                      </m:sSub>
                      <m:r>
                        <a:rPr lang="de-DE" sz="800" i="0">
                          <a:latin typeface="Cambria Math"/>
                        </a:rPr>
                        <m:t>[</m:t>
                      </m:r>
                    </m:oMath>
                  </m:oMathPara>
                </a14:m>
                <a:endParaRPr lang="en-GB" sz="800" dirty="0" err="1" smtClean="0"/>
              </a:p>
            </p:txBody>
          </p:sp>
        </mc:Choice>
        <mc:Fallback xmlns="">
          <p:sp>
            <p:nvSpPr>
              <p:cNvPr id="17" name="Textfeld 16"/>
              <p:cNvSpPr txBox="1">
                <a:spLocks noRot="1" noChangeAspect="1" noMove="1" noResize="1" noEditPoints="1" noAdjustHandles="1" noChangeArrowheads="1" noChangeShapeType="1" noTextEdit="1"/>
              </p:cNvSpPr>
              <p:nvPr/>
            </p:nvSpPr>
            <p:spPr>
              <a:xfrm>
                <a:off x="7020272" y="3657035"/>
                <a:ext cx="2123729" cy="1068109"/>
              </a:xfrm>
              <a:prstGeom prst="rect">
                <a:avLst/>
              </a:prstGeom>
              <a:blipFill rotWithShape="1">
                <a:blip r:embed="rId11"/>
                <a:stretch>
                  <a:fillRect t="-11932" b="-15909"/>
                </a:stretch>
              </a:blipFill>
              <a:ln w="3175">
                <a:solidFill>
                  <a:schemeClr val="tx1"/>
                </a:solidFill>
              </a:ln>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19" name="Textfeld 18"/>
              <p:cNvSpPr txBox="1"/>
              <p:nvPr/>
            </p:nvSpPr>
            <p:spPr>
              <a:xfrm>
                <a:off x="0" y="5301208"/>
                <a:ext cx="2880320" cy="1556792"/>
              </a:xfrm>
              <a:prstGeom prst="rect">
                <a:avLst/>
              </a:prstGeom>
              <a:noFill/>
              <a:ln w="3175">
                <a:solidFill>
                  <a:schemeClr val="tx1"/>
                </a:solidFill>
              </a:ln>
            </p:spPr>
            <p:txBody>
              <a:bodyPr wrap="square" lIns="36000" tIns="0" rIns="72000" bIns="0" rtlCol="0">
                <a:noAutofit/>
              </a:bodyPr>
              <a:lstStyle/>
              <a:p>
                <a:pPr algn="ctr"/>
                <a:r>
                  <a:rPr lang="en-GB" sz="1100" u="sng" dirty="0" smtClean="0">
                    <a:effectLst>
                      <a:outerShdw blurRad="38100" dist="38100" dir="2700000" algn="tl">
                        <a:srgbClr val="000000">
                          <a:alpha val="43137"/>
                        </a:srgbClr>
                      </a:outerShdw>
                    </a:effectLst>
                  </a:rPr>
                  <a:t>Klassen und </a:t>
                </a:r>
                <a:r>
                  <a:rPr lang="en-GB" sz="1100" u="sng" dirty="0" err="1" smtClean="0">
                    <a:effectLst>
                      <a:outerShdw blurRad="38100" dist="38100" dir="2700000" algn="tl">
                        <a:srgbClr val="000000">
                          <a:alpha val="43137"/>
                        </a:srgbClr>
                      </a:outerShdw>
                    </a:effectLst>
                  </a:rPr>
                  <a:t>Eigenschaften</a:t>
                </a:r>
                <a:r>
                  <a:rPr lang="en-GB" sz="1100" u="sng" dirty="0" smtClean="0">
                    <a:effectLst>
                      <a:outerShdw blurRad="38100" dist="38100" dir="2700000" algn="tl">
                        <a:srgbClr val="000000">
                          <a:alpha val="43137"/>
                        </a:srgbClr>
                      </a:outerShdw>
                    </a:effectLst>
                  </a:rPr>
                  <a:t> von </a:t>
                </a:r>
                <a:r>
                  <a:rPr lang="en-GB" sz="1100" u="sng" dirty="0" err="1" smtClean="0">
                    <a:effectLst>
                      <a:outerShdw blurRad="38100" dist="38100" dir="2700000" algn="tl">
                        <a:srgbClr val="000000">
                          <a:alpha val="43137"/>
                        </a:srgbClr>
                      </a:outerShdw>
                    </a:effectLst>
                  </a:rPr>
                  <a:t>Funktionen</a:t>
                </a:r>
                <a:endParaRPr lang="en-GB" sz="1100" u="sng" dirty="0" smtClean="0">
                  <a:effectLst>
                    <a:outerShdw blurRad="38100" dist="38100" dir="2700000" algn="tl">
                      <a:srgbClr val="000000">
                        <a:alpha val="43137"/>
                      </a:srgbClr>
                    </a:outerShdw>
                  </a:effectLst>
                </a:endParaRPr>
              </a:p>
              <a:p>
                <a:r>
                  <a:rPr lang="en-GB" sz="800" dirty="0" smtClean="0">
                    <a:effectLst/>
                  </a:rPr>
                  <a:t>Gerade </a:t>
                </a:r>
                <a:r>
                  <a:rPr lang="en-GB" sz="800" dirty="0" err="1" smtClean="0">
                    <a:effectLst/>
                  </a:rPr>
                  <a:t>Funktionen</a:t>
                </a:r>
                <a:r>
                  <a:rPr lang="en-GB" sz="800" dirty="0" smtClean="0">
                    <a:effectLst/>
                  </a:rPr>
                  <a:t> </a:t>
                </a:r>
                <a:r>
                  <a:rPr lang="en-GB" sz="800" dirty="0" err="1" smtClean="0">
                    <a:effectLst/>
                  </a:rPr>
                  <a:t>sind</a:t>
                </a:r>
                <a:r>
                  <a:rPr lang="en-GB" sz="800" dirty="0" smtClean="0">
                    <a:effectLst/>
                  </a:rPr>
                  <a:t> y-</a:t>
                </a:r>
                <a:r>
                  <a:rPr lang="en-GB" sz="800" dirty="0" err="1" smtClean="0">
                    <a:effectLst/>
                  </a:rPr>
                  <a:t>Achsensymmetrisch</a:t>
                </a:r>
                <a:r>
                  <a:rPr lang="en-GB" sz="800" dirty="0" smtClean="0">
                    <a:effectLst/>
                  </a:rPr>
                  <a:t>:</a:t>
                </a:r>
              </a:p>
              <a:p>
                <a:pPr algn="ctr"/>
                <a:r>
                  <a:rPr lang="en-GB" sz="800" dirty="0" smtClean="0">
                    <a:effectLst/>
                  </a:rPr>
                  <a:t> </a:t>
                </a:r>
                <a14:m>
                  <m:oMath xmlns:m="http://schemas.openxmlformats.org/officeDocument/2006/math">
                    <m:r>
                      <m:rPr>
                        <m:sty m:val="p"/>
                      </m:rPr>
                      <a:rPr lang="de-DE" sz="800" i="0">
                        <a:effectLst/>
                        <a:latin typeface="Cambria Math"/>
                      </a:rPr>
                      <m:t>f</m:t>
                    </m:r>
                    <m:d>
                      <m:dPr>
                        <m:ctrlPr>
                          <a:rPr lang="en-GB" sz="800" i="1">
                            <a:effectLst/>
                            <a:latin typeface="Cambria Math"/>
                          </a:rPr>
                        </m:ctrlPr>
                      </m:dPr>
                      <m:e>
                        <m:r>
                          <m:rPr>
                            <m:sty m:val="p"/>
                          </m:rPr>
                          <a:rPr lang="de-DE" sz="800" i="0">
                            <a:effectLst/>
                            <a:latin typeface="Cambria Math"/>
                          </a:rPr>
                          <m:t>x</m:t>
                        </m:r>
                      </m:e>
                    </m:d>
                    <m:r>
                      <a:rPr lang="de-DE" sz="800" i="0">
                        <a:effectLst/>
                        <a:latin typeface="Cambria Math"/>
                      </a:rPr>
                      <m:t>=</m:t>
                    </m:r>
                    <m:r>
                      <m:rPr>
                        <m:sty m:val="p"/>
                      </m:rPr>
                      <a:rPr lang="de-DE" sz="800" i="0">
                        <a:effectLst/>
                        <a:latin typeface="Cambria Math"/>
                      </a:rPr>
                      <m:t>f</m:t>
                    </m:r>
                    <m:r>
                      <a:rPr lang="de-DE" sz="800" i="0">
                        <a:effectLst/>
                        <a:latin typeface="Cambria Math"/>
                      </a:rPr>
                      <m:t>(−</m:t>
                    </m:r>
                    <m:r>
                      <m:rPr>
                        <m:sty m:val="p"/>
                      </m:rPr>
                      <a:rPr lang="de-DE" sz="800" i="0">
                        <a:effectLst/>
                        <a:latin typeface="Cambria Math"/>
                      </a:rPr>
                      <m:t>x</m:t>
                    </m:r>
                    <m:r>
                      <a:rPr lang="de-DE" sz="800" i="0">
                        <a:effectLst/>
                        <a:latin typeface="Cambria Math"/>
                      </a:rPr>
                      <m:t>)</m:t>
                    </m:r>
                  </m:oMath>
                </a14:m>
                <a:endParaRPr lang="en-GB" sz="800" dirty="0" smtClean="0">
                  <a:effectLst/>
                </a:endParaRPr>
              </a:p>
              <a:p>
                <a:r>
                  <a:rPr lang="en-GB" sz="800" dirty="0">
                    <a:effectLst/>
                  </a:rPr>
                  <a:t/>
                </a:r>
                <a:br>
                  <a:rPr lang="en-GB" sz="800" dirty="0">
                    <a:effectLst/>
                  </a:rPr>
                </a:br>
                <a:r>
                  <a:rPr lang="en-GB" sz="800" dirty="0" err="1" smtClean="0">
                    <a:effectLst/>
                  </a:rPr>
                  <a:t>Ungerade</a:t>
                </a:r>
                <a:r>
                  <a:rPr lang="en-GB" sz="800" dirty="0" smtClean="0">
                    <a:effectLst/>
                  </a:rPr>
                  <a:t> </a:t>
                </a:r>
                <a:r>
                  <a:rPr lang="en-GB" sz="800" dirty="0" err="1" smtClean="0">
                    <a:effectLst/>
                  </a:rPr>
                  <a:t>Funktionen</a:t>
                </a:r>
                <a:r>
                  <a:rPr lang="en-GB" sz="800" dirty="0" smtClean="0">
                    <a:effectLst/>
                  </a:rPr>
                  <a:t> </a:t>
                </a:r>
                <a:r>
                  <a:rPr lang="en-GB" sz="800" dirty="0" err="1" smtClean="0">
                    <a:effectLst/>
                  </a:rPr>
                  <a:t>sind</a:t>
                </a:r>
                <a:r>
                  <a:rPr lang="en-GB" sz="800" dirty="0" smtClean="0">
                    <a:effectLst/>
                  </a:rPr>
                  <a:t> </a:t>
                </a:r>
                <a:r>
                  <a:rPr lang="en-GB" sz="800" dirty="0" err="1" smtClean="0">
                    <a:effectLst/>
                  </a:rPr>
                  <a:t>Ursprungs-Punktsymmetrisch</a:t>
                </a:r>
                <a:r>
                  <a:rPr lang="en-GB" sz="800" dirty="0" smtClean="0">
                    <a:effectLst/>
                  </a:rPr>
                  <a:t>:</a:t>
                </a:r>
              </a:p>
              <a:p>
                <a:pPr algn="ctr"/>
                <a:r>
                  <a:rPr lang="en-GB" sz="800" dirty="0" smtClean="0">
                    <a:effectLst>
                      <a:outerShdw blurRad="38100" dist="38100" dir="2700000" algn="tl">
                        <a:srgbClr val="000000">
                          <a:alpha val="43137"/>
                        </a:srgbClr>
                      </a:outerShdw>
                    </a:effectLst>
                  </a:rPr>
                  <a:t> </a:t>
                </a:r>
                <a14:m>
                  <m:oMath xmlns:m="http://schemas.openxmlformats.org/officeDocument/2006/math">
                    <m:r>
                      <m:rPr>
                        <m:sty m:val="p"/>
                      </m:rPr>
                      <a:rPr lang="de-DE" sz="800" i="0">
                        <a:latin typeface="Cambria Math"/>
                      </a:rPr>
                      <m:t>f</m:t>
                    </m:r>
                    <m:d>
                      <m:dPr>
                        <m:ctrlPr>
                          <a:rPr lang="en-GB" sz="800" i="1">
                            <a:latin typeface="Cambria Math"/>
                          </a:rPr>
                        </m:ctrlPr>
                      </m:dPr>
                      <m:e>
                        <m:r>
                          <a:rPr lang="de-DE" sz="800" b="0" i="0" smtClean="0">
                            <a:latin typeface="Cambria Math"/>
                          </a:rPr>
                          <m:t>−</m:t>
                        </m:r>
                        <m:r>
                          <m:rPr>
                            <m:sty m:val="p"/>
                          </m:rPr>
                          <a:rPr lang="de-DE" sz="800" i="0">
                            <a:latin typeface="Cambria Math"/>
                          </a:rPr>
                          <m:t>x</m:t>
                        </m:r>
                      </m:e>
                    </m:d>
                    <m:r>
                      <a:rPr lang="de-DE" sz="800" i="0">
                        <a:latin typeface="Cambria Math"/>
                      </a:rPr>
                      <m:t>=</m:t>
                    </m:r>
                    <m:r>
                      <a:rPr lang="de-DE" sz="800" b="0" i="0" smtClean="0">
                        <a:latin typeface="Cambria Math"/>
                      </a:rPr>
                      <m:t>−</m:t>
                    </m:r>
                    <m:r>
                      <m:rPr>
                        <m:sty m:val="p"/>
                      </m:rPr>
                      <a:rPr lang="de-DE" sz="800" i="0">
                        <a:latin typeface="Cambria Math"/>
                      </a:rPr>
                      <m:t>f</m:t>
                    </m:r>
                    <m:r>
                      <a:rPr lang="de-DE" sz="800" i="0">
                        <a:latin typeface="Cambria Math"/>
                      </a:rPr>
                      <m:t>(</m:t>
                    </m:r>
                    <m:r>
                      <m:rPr>
                        <m:sty m:val="p"/>
                      </m:rPr>
                      <a:rPr lang="de-DE" sz="800" i="0">
                        <a:latin typeface="Cambria Math"/>
                      </a:rPr>
                      <m:t>x</m:t>
                    </m:r>
                    <m:r>
                      <a:rPr lang="de-DE" sz="800" i="0">
                        <a:latin typeface="Cambria Math"/>
                      </a:rPr>
                      <m:t>)</m:t>
                    </m:r>
                  </m:oMath>
                </a14:m>
                <a:endParaRPr lang="en-GB" sz="800" dirty="0" smtClean="0"/>
              </a:p>
              <a:p>
                <a:r>
                  <a:rPr lang="en-GB" sz="800" dirty="0"/>
                  <a:t/>
                </a:r>
                <a:br>
                  <a:rPr lang="en-GB" sz="800" dirty="0"/>
                </a:br>
                <a:r>
                  <a:rPr lang="en-GB" sz="800" dirty="0" err="1" smtClean="0"/>
                  <a:t>Stetigkeit</a:t>
                </a:r>
                <a:r>
                  <a:rPr lang="en-GB" sz="800" dirty="0" smtClean="0"/>
                  <a:t>: </a:t>
                </a:r>
                <a14:m>
                  <m:oMath xmlns:m="http://schemas.openxmlformats.org/officeDocument/2006/math">
                    <m:func>
                      <m:funcPr>
                        <m:ctrlPr>
                          <a:rPr lang="en-GB" sz="800" i="1">
                            <a:latin typeface="Cambria Math"/>
                          </a:rPr>
                        </m:ctrlPr>
                      </m:funcPr>
                      <m:fName>
                        <m:limLow>
                          <m:limLowPr>
                            <m:ctrlPr>
                              <a:rPr lang="en-GB" sz="800" i="1">
                                <a:latin typeface="Cambria Math"/>
                              </a:rPr>
                            </m:ctrlPr>
                          </m:limLowPr>
                          <m:e>
                            <m:r>
                              <m:rPr>
                                <m:sty m:val="p"/>
                              </m:rPr>
                              <a:rPr lang="de-DE" sz="800" i="0">
                                <a:latin typeface="Cambria Math"/>
                              </a:rPr>
                              <m:t>lim</m:t>
                            </m:r>
                          </m:e>
                          <m:lim>
                            <m:r>
                              <m:rPr>
                                <m:sty m:val="p"/>
                              </m:rPr>
                              <a:rPr lang="de-DE" sz="800" i="0">
                                <a:latin typeface="Cambria Math"/>
                              </a:rPr>
                              <m:t>x</m:t>
                            </m:r>
                            <m:r>
                              <a:rPr lang="de-DE" sz="800" i="0">
                                <a:latin typeface="Cambria Math"/>
                              </a:rPr>
                              <m:t>↗</m:t>
                            </m:r>
                            <m:sSub>
                              <m:sSubPr>
                                <m:ctrlPr>
                                  <a:rPr lang="en-GB" sz="800" i="1">
                                    <a:latin typeface="Cambria Math"/>
                                  </a:rPr>
                                </m:ctrlPr>
                              </m:sSubPr>
                              <m:e>
                                <m:r>
                                  <m:rPr>
                                    <m:sty m:val="p"/>
                                  </m:rPr>
                                  <a:rPr lang="de-DE" sz="800" i="0">
                                    <a:latin typeface="Cambria Math"/>
                                  </a:rPr>
                                  <m:t>x</m:t>
                                </m:r>
                              </m:e>
                              <m:sub>
                                <m:r>
                                  <a:rPr lang="de-DE" sz="800" i="0">
                                    <a:latin typeface="Cambria Math"/>
                                  </a:rPr>
                                  <m:t>0</m:t>
                                </m:r>
                              </m:sub>
                            </m:sSub>
                          </m:lim>
                        </m:limLow>
                      </m:fName>
                      <m:e>
                        <m:r>
                          <m:rPr>
                            <m:sty m:val="p"/>
                          </m:rPr>
                          <a:rPr lang="de-DE" sz="800" i="0">
                            <a:latin typeface="Cambria Math"/>
                          </a:rPr>
                          <m:t>f</m:t>
                        </m:r>
                        <m:d>
                          <m:dPr>
                            <m:ctrlPr>
                              <a:rPr lang="en-GB" sz="800" i="1">
                                <a:latin typeface="Cambria Math"/>
                              </a:rPr>
                            </m:ctrlPr>
                          </m:dPr>
                          <m:e>
                            <m:r>
                              <m:rPr>
                                <m:sty m:val="p"/>
                              </m:rPr>
                              <a:rPr lang="de-DE" sz="800" i="0">
                                <a:latin typeface="Cambria Math"/>
                              </a:rPr>
                              <m:t>x</m:t>
                            </m:r>
                          </m:e>
                        </m:d>
                        <m:r>
                          <a:rPr lang="de-DE" sz="800" i="0">
                            <a:latin typeface="Cambria Math"/>
                          </a:rPr>
                          <m:t>=</m:t>
                        </m:r>
                      </m:e>
                    </m:func>
                    <m:r>
                      <m:rPr>
                        <m:sty m:val="p"/>
                      </m:rPr>
                      <a:rPr lang="de-DE" sz="800" i="0">
                        <a:latin typeface="Cambria Math"/>
                      </a:rPr>
                      <m:t>f</m:t>
                    </m:r>
                    <m:r>
                      <a:rPr lang="de-DE" sz="800" i="0">
                        <a:latin typeface="Cambria Math"/>
                      </a:rPr>
                      <m:t>(</m:t>
                    </m:r>
                    <m:sSub>
                      <m:sSubPr>
                        <m:ctrlPr>
                          <a:rPr lang="en-GB" sz="800" i="1">
                            <a:latin typeface="Cambria Math"/>
                          </a:rPr>
                        </m:ctrlPr>
                      </m:sSubPr>
                      <m:e>
                        <m:r>
                          <m:rPr>
                            <m:sty m:val="p"/>
                          </m:rPr>
                          <a:rPr lang="de-DE" sz="800" i="0">
                            <a:latin typeface="Cambria Math"/>
                          </a:rPr>
                          <m:t>x</m:t>
                        </m:r>
                      </m:e>
                      <m:sub>
                        <m:r>
                          <a:rPr lang="de-DE" sz="800" i="0">
                            <a:latin typeface="Cambria Math"/>
                          </a:rPr>
                          <m:t>0</m:t>
                        </m:r>
                      </m:sub>
                    </m:sSub>
                    <m:r>
                      <a:rPr lang="de-DE" sz="800" i="0">
                        <a:latin typeface="Cambria Math"/>
                      </a:rPr>
                      <m:t>)=</m:t>
                    </m:r>
                    <m:func>
                      <m:funcPr>
                        <m:ctrlPr>
                          <a:rPr lang="en-GB" sz="800" i="1">
                            <a:latin typeface="Cambria Math"/>
                          </a:rPr>
                        </m:ctrlPr>
                      </m:funcPr>
                      <m:fName>
                        <m:limLow>
                          <m:limLowPr>
                            <m:ctrlPr>
                              <a:rPr lang="en-GB" sz="800" i="1">
                                <a:latin typeface="Cambria Math"/>
                              </a:rPr>
                            </m:ctrlPr>
                          </m:limLowPr>
                          <m:e>
                            <m:r>
                              <m:rPr>
                                <m:sty m:val="p"/>
                              </m:rPr>
                              <a:rPr lang="de-DE" sz="800" i="0">
                                <a:latin typeface="Cambria Math"/>
                              </a:rPr>
                              <m:t>lim</m:t>
                            </m:r>
                          </m:e>
                          <m:lim>
                            <m:r>
                              <m:rPr>
                                <m:sty m:val="p"/>
                              </m:rPr>
                              <a:rPr lang="de-DE" sz="800" i="0">
                                <a:latin typeface="Cambria Math"/>
                              </a:rPr>
                              <m:t>x</m:t>
                            </m:r>
                            <m:r>
                              <a:rPr lang="de-DE" sz="800" i="0">
                                <a:latin typeface="Cambria Math"/>
                              </a:rPr>
                              <m:t>↘</m:t>
                            </m:r>
                            <m:sSub>
                              <m:sSubPr>
                                <m:ctrlPr>
                                  <a:rPr lang="en-GB" sz="800" i="1">
                                    <a:latin typeface="Cambria Math"/>
                                  </a:rPr>
                                </m:ctrlPr>
                              </m:sSubPr>
                              <m:e>
                                <m:r>
                                  <m:rPr>
                                    <m:sty m:val="p"/>
                                  </m:rPr>
                                  <a:rPr lang="de-DE" sz="800" i="0">
                                    <a:latin typeface="Cambria Math"/>
                                  </a:rPr>
                                  <m:t>x</m:t>
                                </m:r>
                              </m:e>
                              <m:sub>
                                <m:r>
                                  <a:rPr lang="de-DE" sz="800" i="0">
                                    <a:latin typeface="Cambria Math"/>
                                  </a:rPr>
                                  <m:t>0</m:t>
                                </m:r>
                              </m:sub>
                            </m:sSub>
                          </m:lim>
                        </m:limLow>
                      </m:fName>
                      <m:e>
                        <m:r>
                          <m:rPr>
                            <m:sty m:val="p"/>
                          </m:rPr>
                          <a:rPr lang="de-DE" sz="800" i="0">
                            <a:latin typeface="Cambria Math"/>
                          </a:rPr>
                          <m:t>f</m:t>
                        </m:r>
                        <m:r>
                          <a:rPr lang="de-DE" sz="800" i="0">
                            <a:latin typeface="Cambria Math"/>
                          </a:rPr>
                          <m:t>(</m:t>
                        </m:r>
                        <m:r>
                          <m:rPr>
                            <m:sty m:val="p"/>
                          </m:rPr>
                          <a:rPr lang="de-DE" sz="800" i="0">
                            <a:latin typeface="Cambria Math"/>
                          </a:rPr>
                          <m:t>x</m:t>
                        </m:r>
                        <m:r>
                          <a:rPr lang="de-DE" sz="800" i="0">
                            <a:latin typeface="Cambria Math"/>
                          </a:rPr>
                          <m:t>)</m:t>
                        </m:r>
                      </m:e>
                    </m:func>
                  </m:oMath>
                </a14:m>
                <a:endParaRPr lang="en-GB" sz="800" dirty="0" smtClean="0"/>
              </a:p>
              <a:p>
                <a:r>
                  <a:rPr lang="en-GB" sz="800" dirty="0" err="1" smtClean="0"/>
                  <a:t>Kompositionen</a:t>
                </a:r>
                <a:r>
                  <a:rPr lang="en-GB" sz="800" dirty="0" smtClean="0"/>
                  <a:t> </a:t>
                </a:r>
                <a:r>
                  <a:rPr lang="en-GB" sz="800" dirty="0" err="1" smtClean="0"/>
                  <a:t>stetiger</a:t>
                </a:r>
                <a:r>
                  <a:rPr lang="en-GB" sz="800" dirty="0" smtClean="0"/>
                  <a:t> </a:t>
                </a:r>
                <a:r>
                  <a:rPr lang="en-GB" sz="800" dirty="0" err="1" smtClean="0"/>
                  <a:t>Funktionen</a:t>
                </a:r>
                <a:r>
                  <a:rPr lang="en-GB" sz="800" dirty="0" smtClean="0"/>
                  <a:t> </a:t>
                </a:r>
                <a:r>
                  <a:rPr lang="en-GB" sz="800" dirty="0" err="1" smtClean="0"/>
                  <a:t>sind</a:t>
                </a:r>
                <a:r>
                  <a:rPr lang="en-GB" sz="800" dirty="0" smtClean="0"/>
                  <a:t> </a:t>
                </a:r>
                <a:r>
                  <a:rPr lang="en-GB" sz="800" dirty="0" err="1" smtClean="0"/>
                  <a:t>ebenfalls</a:t>
                </a:r>
                <a:r>
                  <a:rPr lang="en-GB" sz="800" dirty="0" smtClean="0"/>
                  <a:t> </a:t>
                </a:r>
                <a:r>
                  <a:rPr lang="en-GB" sz="800" dirty="0" err="1" smtClean="0"/>
                  <a:t>stetig</a:t>
                </a:r>
                <a:endParaRPr lang="en-GB" sz="800" dirty="0" smtClean="0"/>
              </a:p>
              <a:p>
                <a:r>
                  <a:rPr lang="en-GB" sz="800" dirty="0" err="1" smtClean="0"/>
                  <a:t>Differenzierbarkeit</a:t>
                </a:r>
                <a:r>
                  <a:rPr lang="en-GB" sz="800" dirty="0" smtClean="0"/>
                  <a:t>: </a:t>
                </a:r>
                <a14:m>
                  <m:oMath xmlns:m="http://schemas.openxmlformats.org/officeDocument/2006/math">
                    <m:sSup>
                      <m:sSupPr>
                        <m:ctrlPr>
                          <a:rPr lang="en-GB" sz="800" i="1">
                            <a:latin typeface="Cambria Math"/>
                          </a:rPr>
                        </m:ctrlPr>
                      </m:sSupPr>
                      <m:e>
                        <m:r>
                          <m:rPr>
                            <m:sty m:val="p"/>
                          </m:rPr>
                          <a:rPr lang="de-DE" sz="800" i="0">
                            <a:latin typeface="Cambria Math"/>
                          </a:rPr>
                          <m:t>f</m:t>
                        </m:r>
                      </m:e>
                      <m:sup>
                        <m:r>
                          <a:rPr lang="de-DE" sz="800" i="0">
                            <a:latin typeface="Cambria Math"/>
                          </a:rPr>
                          <m:t>′</m:t>
                        </m:r>
                      </m:sup>
                    </m:sSup>
                    <m:d>
                      <m:dPr>
                        <m:ctrlPr>
                          <a:rPr lang="en-GB" sz="800" i="1">
                            <a:latin typeface="Cambria Math"/>
                          </a:rPr>
                        </m:ctrlPr>
                      </m:dPr>
                      <m:e>
                        <m:r>
                          <m:rPr>
                            <m:sty m:val="p"/>
                          </m:rPr>
                          <a:rPr lang="de-DE" sz="800" i="0">
                            <a:latin typeface="Cambria Math"/>
                          </a:rPr>
                          <m:t>x</m:t>
                        </m:r>
                      </m:e>
                    </m:d>
                    <m:r>
                      <a:rPr lang="de-DE" sz="800" i="0">
                        <a:latin typeface="Cambria Math"/>
                      </a:rPr>
                      <m:t>=</m:t>
                    </m:r>
                    <m:func>
                      <m:funcPr>
                        <m:ctrlPr>
                          <a:rPr lang="en-GB" sz="800" i="1">
                            <a:latin typeface="Cambria Math"/>
                          </a:rPr>
                        </m:ctrlPr>
                      </m:funcPr>
                      <m:fName>
                        <m:limLow>
                          <m:limLowPr>
                            <m:ctrlPr>
                              <a:rPr lang="en-GB" sz="800" i="1">
                                <a:latin typeface="Cambria Math"/>
                              </a:rPr>
                            </m:ctrlPr>
                          </m:limLowPr>
                          <m:e>
                            <m:r>
                              <m:rPr>
                                <m:sty m:val="p"/>
                              </m:rPr>
                              <a:rPr lang="de-DE" sz="800" i="0">
                                <a:latin typeface="Cambria Math"/>
                              </a:rPr>
                              <m:t>lim</m:t>
                            </m:r>
                          </m:e>
                          <m:lim>
                            <m:r>
                              <m:rPr>
                                <m:sty m:val="p"/>
                              </m:rPr>
                              <a:rPr lang="de-DE" sz="800" i="0">
                                <a:latin typeface="Cambria Math"/>
                              </a:rPr>
                              <m:t>x</m:t>
                            </m:r>
                            <m:r>
                              <a:rPr lang="de-DE" sz="800" i="0">
                                <a:latin typeface="Cambria Math"/>
                              </a:rPr>
                              <m:t>↗</m:t>
                            </m:r>
                            <m:sSub>
                              <m:sSubPr>
                                <m:ctrlPr>
                                  <a:rPr lang="en-GB" sz="800" i="1">
                                    <a:latin typeface="Cambria Math"/>
                                  </a:rPr>
                                </m:ctrlPr>
                              </m:sSubPr>
                              <m:e>
                                <m:r>
                                  <m:rPr>
                                    <m:sty m:val="p"/>
                                  </m:rPr>
                                  <a:rPr lang="de-DE" sz="800" i="0">
                                    <a:latin typeface="Cambria Math"/>
                                  </a:rPr>
                                  <m:t>x</m:t>
                                </m:r>
                              </m:e>
                              <m:sub>
                                <m:r>
                                  <a:rPr lang="de-DE" sz="800" i="0">
                                    <a:latin typeface="Cambria Math"/>
                                  </a:rPr>
                                  <m:t>0</m:t>
                                </m:r>
                              </m:sub>
                            </m:sSub>
                          </m:lim>
                        </m:limLow>
                      </m:fName>
                      <m:e>
                        <m:f>
                          <m:fPr>
                            <m:ctrlPr>
                              <a:rPr lang="en-GB" sz="800" i="1">
                                <a:latin typeface="Cambria Math"/>
                              </a:rPr>
                            </m:ctrlPr>
                          </m:fPr>
                          <m:num>
                            <m:r>
                              <m:rPr>
                                <m:sty m:val="p"/>
                              </m:rPr>
                              <a:rPr lang="de-DE" sz="800" i="0">
                                <a:latin typeface="Cambria Math"/>
                              </a:rPr>
                              <m:t>f</m:t>
                            </m:r>
                            <m:d>
                              <m:dPr>
                                <m:ctrlPr>
                                  <a:rPr lang="en-GB" sz="800" i="1">
                                    <a:latin typeface="Cambria Math"/>
                                  </a:rPr>
                                </m:ctrlPr>
                              </m:dPr>
                              <m:e>
                                <m:r>
                                  <m:rPr>
                                    <m:sty m:val="p"/>
                                  </m:rPr>
                                  <a:rPr lang="de-DE" sz="800" i="0">
                                    <a:latin typeface="Cambria Math"/>
                                  </a:rPr>
                                  <m:t>x</m:t>
                                </m:r>
                              </m:e>
                            </m:d>
                            <m:r>
                              <a:rPr lang="de-DE" sz="800" i="0">
                                <a:latin typeface="Cambria Math"/>
                              </a:rPr>
                              <m:t>−</m:t>
                            </m:r>
                            <m:r>
                              <m:rPr>
                                <m:sty m:val="p"/>
                              </m:rPr>
                              <a:rPr lang="de-DE" sz="800" i="0">
                                <a:latin typeface="Cambria Math"/>
                              </a:rPr>
                              <m:t>f</m:t>
                            </m:r>
                            <m:d>
                              <m:dPr>
                                <m:ctrlPr>
                                  <a:rPr lang="en-GB" sz="800" i="1">
                                    <a:latin typeface="Cambria Math"/>
                                  </a:rPr>
                                </m:ctrlPr>
                              </m:dPr>
                              <m:e>
                                <m:sSub>
                                  <m:sSubPr>
                                    <m:ctrlPr>
                                      <a:rPr lang="en-GB" sz="800" i="1">
                                        <a:latin typeface="Cambria Math"/>
                                      </a:rPr>
                                    </m:ctrlPr>
                                  </m:sSubPr>
                                  <m:e>
                                    <m:r>
                                      <m:rPr>
                                        <m:sty m:val="p"/>
                                      </m:rPr>
                                      <a:rPr lang="de-DE" sz="800" i="0">
                                        <a:latin typeface="Cambria Math"/>
                                      </a:rPr>
                                      <m:t>x</m:t>
                                    </m:r>
                                  </m:e>
                                  <m:sub>
                                    <m:r>
                                      <a:rPr lang="de-DE" sz="800" i="0">
                                        <a:latin typeface="Cambria Math"/>
                                      </a:rPr>
                                      <m:t>0</m:t>
                                    </m:r>
                                  </m:sub>
                                </m:sSub>
                              </m:e>
                            </m:d>
                          </m:num>
                          <m:den>
                            <m:r>
                              <m:rPr>
                                <m:sty m:val="p"/>
                              </m:rPr>
                              <a:rPr lang="de-DE" sz="800" i="0">
                                <a:latin typeface="Cambria Math"/>
                              </a:rPr>
                              <m:t>x</m:t>
                            </m:r>
                            <m:r>
                              <a:rPr lang="de-DE" sz="800" i="0">
                                <a:latin typeface="Cambria Math"/>
                              </a:rPr>
                              <m:t>−</m:t>
                            </m:r>
                            <m:sSub>
                              <m:sSubPr>
                                <m:ctrlPr>
                                  <a:rPr lang="en-GB" sz="800" i="1">
                                    <a:latin typeface="Cambria Math"/>
                                  </a:rPr>
                                </m:ctrlPr>
                              </m:sSubPr>
                              <m:e>
                                <m:r>
                                  <m:rPr>
                                    <m:sty m:val="p"/>
                                  </m:rPr>
                                  <a:rPr lang="de-DE" sz="800" i="0">
                                    <a:latin typeface="Cambria Math"/>
                                  </a:rPr>
                                  <m:t>x</m:t>
                                </m:r>
                              </m:e>
                              <m:sub>
                                <m:r>
                                  <a:rPr lang="de-DE" sz="800" i="0">
                                    <a:latin typeface="Cambria Math"/>
                                  </a:rPr>
                                  <m:t>0</m:t>
                                </m:r>
                              </m:sub>
                            </m:sSub>
                          </m:den>
                        </m:f>
                        <m:r>
                          <a:rPr lang="de-DE" sz="800" i="0">
                            <a:latin typeface="Cambria Math"/>
                          </a:rPr>
                          <m:t>=</m:t>
                        </m:r>
                      </m:e>
                    </m:func>
                    <m:func>
                      <m:funcPr>
                        <m:ctrlPr>
                          <a:rPr lang="en-GB" sz="800" i="1">
                            <a:latin typeface="Cambria Math"/>
                          </a:rPr>
                        </m:ctrlPr>
                      </m:funcPr>
                      <m:fName>
                        <m:limLow>
                          <m:limLowPr>
                            <m:ctrlPr>
                              <a:rPr lang="en-GB" sz="800" i="1">
                                <a:latin typeface="Cambria Math"/>
                              </a:rPr>
                            </m:ctrlPr>
                          </m:limLowPr>
                          <m:e>
                            <m:r>
                              <m:rPr>
                                <m:sty m:val="p"/>
                              </m:rPr>
                              <a:rPr lang="de-DE" sz="800" i="0">
                                <a:latin typeface="Cambria Math"/>
                              </a:rPr>
                              <m:t>lim</m:t>
                            </m:r>
                          </m:e>
                          <m:lim>
                            <m:r>
                              <m:rPr>
                                <m:sty m:val="p"/>
                              </m:rPr>
                              <a:rPr lang="de-DE" sz="800" i="0">
                                <a:latin typeface="Cambria Math"/>
                              </a:rPr>
                              <m:t>x</m:t>
                            </m:r>
                            <m:r>
                              <a:rPr lang="de-DE" sz="800" i="0">
                                <a:latin typeface="Cambria Math"/>
                              </a:rPr>
                              <m:t>↘</m:t>
                            </m:r>
                            <m:sSub>
                              <m:sSubPr>
                                <m:ctrlPr>
                                  <a:rPr lang="en-GB" sz="800" i="1">
                                    <a:latin typeface="Cambria Math"/>
                                  </a:rPr>
                                </m:ctrlPr>
                              </m:sSubPr>
                              <m:e>
                                <m:r>
                                  <m:rPr>
                                    <m:sty m:val="p"/>
                                  </m:rPr>
                                  <a:rPr lang="de-DE" sz="800" i="0">
                                    <a:latin typeface="Cambria Math"/>
                                  </a:rPr>
                                  <m:t>x</m:t>
                                </m:r>
                              </m:e>
                              <m:sub>
                                <m:r>
                                  <a:rPr lang="de-DE" sz="800" i="0">
                                    <a:latin typeface="Cambria Math"/>
                                  </a:rPr>
                                  <m:t>0</m:t>
                                </m:r>
                              </m:sub>
                            </m:sSub>
                          </m:lim>
                        </m:limLow>
                      </m:fName>
                      <m:e>
                        <m:f>
                          <m:fPr>
                            <m:ctrlPr>
                              <a:rPr lang="en-GB" sz="800" i="1">
                                <a:latin typeface="Cambria Math"/>
                              </a:rPr>
                            </m:ctrlPr>
                          </m:fPr>
                          <m:num>
                            <m:r>
                              <m:rPr>
                                <m:sty m:val="p"/>
                              </m:rPr>
                              <a:rPr lang="de-DE" sz="800" i="0">
                                <a:latin typeface="Cambria Math"/>
                              </a:rPr>
                              <m:t>f</m:t>
                            </m:r>
                            <m:d>
                              <m:dPr>
                                <m:ctrlPr>
                                  <a:rPr lang="en-GB" sz="800" i="1">
                                    <a:latin typeface="Cambria Math"/>
                                  </a:rPr>
                                </m:ctrlPr>
                              </m:dPr>
                              <m:e>
                                <m:r>
                                  <m:rPr>
                                    <m:sty m:val="p"/>
                                  </m:rPr>
                                  <a:rPr lang="de-DE" sz="800" i="0">
                                    <a:latin typeface="Cambria Math"/>
                                  </a:rPr>
                                  <m:t>x</m:t>
                                </m:r>
                              </m:e>
                            </m:d>
                            <m:r>
                              <a:rPr lang="de-DE" sz="800" i="0">
                                <a:latin typeface="Cambria Math"/>
                              </a:rPr>
                              <m:t>−</m:t>
                            </m:r>
                            <m:r>
                              <m:rPr>
                                <m:sty m:val="p"/>
                              </m:rPr>
                              <a:rPr lang="de-DE" sz="800" i="0">
                                <a:latin typeface="Cambria Math"/>
                              </a:rPr>
                              <m:t>f</m:t>
                            </m:r>
                            <m:d>
                              <m:dPr>
                                <m:ctrlPr>
                                  <a:rPr lang="en-GB" sz="800" i="1">
                                    <a:latin typeface="Cambria Math"/>
                                  </a:rPr>
                                </m:ctrlPr>
                              </m:dPr>
                              <m:e>
                                <m:sSub>
                                  <m:sSubPr>
                                    <m:ctrlPr>
                                      <a:rPr lang="en-GB" sz="800" i="1">
                                        <a:latin typeface="Cambria Math"/>
                                      </a:rPr>
                                    </m:ctrlPr>
                                  </m:sSubPr>
                                  <m:e>
                                    <m:r>
                                      <m:rPr>
                                        <m:sty m:val="p"/>
                                      </m:rPr>
                                      <a:rPr lang="de-DE" sz="800" i="0">
                                        <a:latin typeface="Cambria Math"/>
                                      </a:rPr>
                                      <m:t>x</m:t>
                                    </m:r>
                                  </m:e>
                                  <m:sub>
                                    <m:r>
                                      <a:rPr lang="de-DE" sz="800" i="0">
                                        <a:latin typeface="Cambria Math"/>
                                      </a:rPr>
                                      <m:t>0</m:t>
                                    </m:r>
                                  </m:sub>
                                </m:sSub>
                              </m:e>
                            </m:d>
                          </m:num>
                          <m:den>
                            <m:r>
                              <m:rPr>
                                <m:sty m:val="p"/>
                              </m:rPr>
                              <a:rPr lang="de-DE" sz="800" i="0">
                                <a:latin typeface="Cambria Math"/>
                              </a:rPr>
                              <m:t>x</m:t>
                            </m:r>
                            <m:r>
                              <a:rPr lang="de-DE" sz="800" i="0">
                                <a:latin typeface="Cambria Math"/>
                              </a:rPr>
                              <m:t>−</m:t>
                            </m:r>
                            <m:sSub>
                              <m:sSubPr>
                                <m:ctrlPr>
                                  <a:rPr lang="en-GB" sz="800" i="1">
                                    <a:latin typeface="Cambria Math"/>
                                  </a:rPr>
                                </m:ctrlPr>
                              </m:sSubPr>
                              <m:e>
                                <m:r>
                                  <m:rPr>
                                    <m:sty m:val="p"/>
                                  </m:rPr>
                                  <a:rPr lang="de-DE" sz="800" i="0">
                                    <a:latin typeface="Cambria Math"/>
                                  </a:rPr>
                                  <m:t>x</m:t>
                                </m:r>
                              </m:e>
                              <m:sub>
                                <m:r>
                                  <a:rPr lang="de-DE" sz="800" i="0">
                                    <a:latin typeface="Cambria Math"/>
                                  </a:rPr>
                                  <m:t>0</m:t>
                                </m:r>
                              </m:sub>
                            </m:sSub>
                          </m:den>
                        </m:f>
                      </m:e>
                    </m:func>
                  </m:oMath>
                </a14:m>
                <a:endParaRPr lang="en-GB" sz="800" dirty="0" smtClean="0"/>
              </a:p>
              <a:p>
                <a:pPr algn="ctr"/>
                <a:r>
                  <a:rPr lang="en-GB" sz="800" b="1" dirty="0" err="1" smtClean="0"/>
                  <a:t>Jede</a:t>
                </a:r>
                <a:r>
                  <a:rPr lang="en-GB" sz="800" b="1" dirty="0" smtClean="0"/>
                  <a:t> </a:t>
                </a:r>
                <a:r>
                  <a:rPr lang="en-GB" sz="800" b="1" dirty="0" err="1" smtClean="0"/>
                  <a:t>differenzierbare</a:t>
                </a:r>
                <a:r>
                  <a:rPr lang="en-GB" sz="800" b="1" dirty="0" smtClean="0"/>
                  <a:t> </a:t>
                </a:r>
                <a:r>
                  <a:rPr lang="en-GB" sz="800" b="1" dirty="0" err="1" smtClean="0"/>
                  <a:t>Funktion</a:t>
                </a:r>
                <a:r>
                  <a:rPr lang="en-GB" sz="800" b="1" dirty="0" smtClean="0"/>
                  <a:t> </a:t>
                </a:r>
                <a:r>
                  <a:rPr lang="en-GB" sz="800" b="1" dirty="0" err="1" smtClean="0"/>
                  <a:t>ist</a:t>
                </a:r>
                <a:r>
                  <a:rPr lang="en-GB" sz="800" b="1" dirty="0" smtClean="0"/>
                  <a:t> </a:t>
                </a:r>
                <a:r>
                  <a:rPr lang="en-GB" sz="800" b="1" dirty="0" err="1" smtClean="0"/>
                  <a:t>stetig</a:t>
                </a:r>
                <a:endParaRPr lang="en-GB" sz="800" b="1" dirty="0" smtClean="0"/>
              </a:p>
            </p:txBody>
          </p:sp>
        </mc:Choice>
        <mc:Fallback>
          <p:sp>
            <p:nvSpPr>
              <p:cNvPr id="19" name="Textfeld 18"/>
              <p:cNvSpPr txBox="1">
                <a:spLocks noRot="1" noChangeAspect="1" noMove="1" noResize="1" noEditPoints="1" noAdjustHandles="1" noChangeArrowheads="1" noChangeShapeType="1" noTextEdit="1"/>
              </p:cNvSpPr>
              <p:nvPr/>
            </p:nvSpPr>
            <p:spPr>
              <a:xfrm>
                <a:off x="0" y="5301208"/>
                <a:ext cx="2880320" cy="1556792"/>
              </a:xfrm>
              <a:prstGeom prst="rect">
                <a:avLst/>
              </a:prstGeom>
              <a:blipFill rotWithShape="1">
                <a:blip r:embed="rId12"/>
                <a:stretch>
                  <a:fillRect l="-1057" t="-3516" b="-1953"/>
                </a:stretch>
              </a:blipFill>
              <a:ln w="3175">
                <a:solidFill>
                  <a:schemeClr val="tx1"/>
                </a:solidFill>
              </a:ln>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0" name="Textfeld 19"/>
              <p:cNvSpPr txBox="1"/>
              <p:nvPr/>
            </p:nvSpPr>
            <p:spPr>
              <a:xfrm>
                <a:off x="7020272" y="4725144"/>
                <a:ext cx="2123728" cy="1440160"/>
              </a:xfrm>
              <a:prstGeom prst="rect">
                <a:avLst/>
              </a:prstGeom>
              <a:noFill/>
              <a:ln w="3175">
                <a:solidFill>
                  <a:schemeClr val="tx1"/>
                </a:solidFill>
              </a:ln>
            </p:spPr>
            <p:txBody>
              <a:bodyPr wrap="square" lIns="36000" tIns="0" rIns="36000" bIns="0" rtlCol="0">
                <a:noAutofit/>
              </a:bodyPr>
              <a:lstStyle/>
              <a:p>
                <a:pPr algn="ctr"/>
                <a:r>
                  <a:rPr lang="en-GB" sz="1100" u="sng" dirty="0" smtClean="0">
                    <a:effectLst>
                      <a:outerShdw blurRad="38100" dist="38100" dir="2700000" algn="tl">
                        <a:srgbClr val="000000">
                          <a:alpha val="43137"/>
                        </a:srgbClr>
                      </a:outerShdw>
                    </a:effectLst>
                  </a:rPr>
                  <a:t>Grenzwerte</a:t>
                </a:r>
              </a:p>
              <a:p>
                <a:pPr/>
                <a14:m>
                  <m:oMathPara xmlns:m="http://schemas.openxmlformats.org/officeDocument/2006/math">
                    <m:oMathParaPr>
                      <m:jc m:val="left"/>
                    </m:oMathParaPr>
                    <m:oMath xmlns:m="http://schemas.openxmlformats.org/officeDocument/2006/math">
                      <m:sSup>
                        <m:sSupPr>
                          <m:ctrlPr>
                            <a:rPr lang="en-GB" sz="800" i="1">
                              <a:latin typeface="Cambria Math"/>
                            </a:rPr>
                          </m:ctrlPr>
                        </m:sSupPr>
                        <m:e>
                          <m:r>
                            <m:rPr>
                              <m:sty m:val="p"/>
                            </m:rPr>
                            <a:rPr lang="de-DE" sz="800" i="0">
                              <a:latin typeface="Cambria Math"/>
                            </a:rPr>
                            <m:t>b</m:t>
                          </m:r>
                        </m:e>
                        <m:sup>
                          <m:r>
                            <m:rPr>
                              <m:sty m:val="p"/>
                            </m:rPr>
                            <a:rPr lang="de-DE" sz="800" i="0">
                              <a:latin typeface="Cambria Math"/>
                            </a:rPr>
                            <m:t>n</m:t>
                          </m:r>
                        </m:sup>
                      </m:sSup>
                      <m:r>
                        <a:rPr lang="de-DE" sz="800" i="0">
                          <a:latin typeface="Cambria Math"/>
                        </a:rPr>
                        <m:t>→0</m:t>
                      </m:r>
                    </m:oMath>
                  </m:oMathPara>
                </a14:m>
                <a:endParaRPr lang="de-DE" sz="800" dirty="0" smtClean="0"/>
              </a:p>
              <a:p>
                <a:pPr/>
                <a14:m>
                  <m:oMathPara xmlns:m="http://schemas.openxmlformats.org/officeDocument/2006/math">
                    <m:oMathParaPr>
                      <m:jc m:val="left"/>
                    </m:oMathParaPr>
                    <m:oMath xmlns:m="http://schemas.openxmlformats.org/officeDocument/2006/math">
                      <m:sSup>
                        <m:sSupPr>
                          <m:ctrlPr>
                            <a:rPr lang="de-DE" sz="800" b="0" i="1" smtClean="0">
                              <a:latin typeface="Cambria Math"/>
                            </a:rPr>
                          </m:ctrlPr>
                        </m:sSupPr>
                        <m:e>
                          <m:d>
                            <m:dPr>
                              <m:ctrlPr>
                                <a:rPr lang="de-DE" sz="800" b="0" i="1" smtClean="0">
                                  <a:latin typeface="Cambria Math"/>
                                </a:rPr>
                              </m:ctrlPr>
                            </m:dPr>
                            <m:e>
                              <m:r>
                                <a:rPr lang="de-DE" sz="800" b="0" i="0" smtClean="0">
                                  <a:latin typeface="Cambria Math"/>
                                </a:rPr>
                                <m:t>1+</m:t>
                              </m:r>
                              <m:f>
                                <m:fPr>
                                  <m:ctrlPr>
                                    <a:rPr lang="de-DE" sz="800" b="0" i="1" smtClean="0">
                                      <a:latin typeface="Cambria Math"/>
                                    </a:rPr>
                                  </m:ctrlPr>
                                </m:fPr>
                                <m:num>
                                  <m:r>
                                    <m:rPr>
                                      <m:sty m:val="p"/>
                                    </m:rPr>
                                    <a:rPr lang="de-DE" sz="800" b="0" i="0" smtClean="0">
                                      <a:latin typeface="Cambria Math"/>
                                    </a:rPr>
                                    <m:t>a</m:t>
                                  </m:r>
                                </m:num>
                                <m:den>
                                  <m:r>
                                    <m:rPr>
                                      <m:sty m:val="p"/>
                                    </m:rPr>
                                    <a:rPr lang="de-DE" sz="800" b="0" i="0" smtClean="0">
                                      <a:latin typeface="Cambria Math"/>
                                    </a:rPr>
                                    <m:t>n</m:t>
                                  </m:r>
                                </m:den>
                              </m:f>
                            </m:e>
                          </m:d>
                        </m:e>
                        <m:sup>
                          <m:r>
                            <m:rPr>
                              <m:sty m:val="p"/>
                            </m:rPr>
                            <a:rPr lang="de-DE" sz="800" b="0" i="0" smtClean="0">
                              <a:latin typeface="Cambria Math"/>
                            </a:rPr>
                            <m:t>n</m:t>
                          </m:r>
                        </m:sup>
                      </m:sSup>
                      <m:r>
                        <a:rPr lang="de-DE" sz="800" i="0">
                          <a:latin typeface="Cambria Math"/>
                        </a:rPr>
                        <m:t>→</m:t>
                      </m:r>
                      <m:sSup>
                        <m:sSupPr>
                          <m:ctrlPr>
                            <a:rPr lang="de-DE" sz="800" b="0" i="1" smtClean="0">
                              <a:latin typeface="Cambria Math"/>
                            </a:rPr>
                          </m:ctrlPr>
                        </m:sSupPr>
                        <m:e>
                          <m:r>
                            <m:rPr>
                              <m:sty m:val="p"/>
                            </m:rPr>
                            <a:rPr lang="de-DE" sz="800" b="0" i="0" smtClean="0">
                              <a:latin typeface="Cambria Math"/>
                            </a:rPr>
                            <m:t>e</m:t>
                          </m:r>
                        </m:e>
                        <m:sup>
                          <m:r>
                            <m:rPr>
                              <m:sty m:val="p"/>
                            </m:rPr>
                            <a:rPr lang="de-DE" sz="800" b="0" i="0" smtClean="0">
                              <a:latin typeface="Cambria Math"/>
                            </a:rPr>
                            <m:t>a</m:t>
                          </m:r>
                        </m:sup>
                      </m:sSup>
                    </m:oMath>
                  </m:oMathPara>
                </a14:m>
                <a:endParaRPr lang="en-GB" sz="800" dirty="0" smtClean="0"/>
              </a:p>
              <a:p>
                <a:pPr/>
                <a14:m>
                  <m:oMathPara xmlns:m="http://schemas.openxmlformats.org/officeDocument/2006/math">
                    <m:oMathParaPr>
                      <m:jc m:val="left"/>
                    </m:oMathParaPr>
                    <m:oMath xmlns:m="http://schemas.openxmlformats.org/officeDocument/2006/math">
                      <m:sSup>
                        <m:sSupPr>
                          <m:ctrlPr>
                            <a:rPr lang="de-DE" sz="800" b="0" i="1" smtClean="0">
                              <a:latin typeface="Cambria Math"/>
                            </a:rPr>
                          </m:ctrlPr>
                        </m:sSupPr>
                        <m:e>
                          <m:r>
                            <m:rPr>
                              <m:sty m:val="p"/>
                            </m:rPr>
                            <a:rPr lang="de-DE" sz="800" b="0" i="0" smtClean="0">
                              <a:latin typeface="Cambria Math"/>
                            </a:rPr>
                            <m:t>a</m:t>
                          </m:r>
                        </m:e>
                        <m:sup>
                          <m:d>
                            <m:dPr>
                              <m:ctrlPr>
                                <a:rPr lang="de-DE" sz="800" b="0" i="1" smtClean="0">
                                  <a:latin typeface="Cambria Math"/>
                                </a:rPr>
                              </m:ctrlPr>
                            </m:dPr>
                            <m:e>
                              <m:f>
                                <m:fPr>
                                  <m:ctrlPr>
                                    <a:rPr lang="de-DE" sz="800" b="0" i="1" smtClean="0">
                                      <a:latin typeface="Cambria Math"/>
                                    </a:rPr>
                                  </m:ctrlPr>
                                </m:fPr>
                                <m:num>
                                  <m:r>
                                    <a:rPr lang="de-DE" sz="800" b="0" i="0" smtClean="0">
                                      <a:latin typeface="Cambria Math"/>
                                    </a:rPr>
                                    <m:t>1</m:t>
                                  </m:r>
                                </m:num>
                                <m:den>
                                  <m:r>
                                    <m:rPr>
                                      <m:sty m:val="p"/>
                                    </m:rPr>
                                    <a:rPr lang="de-DE" sz="800" b="0" i="0" smtClean="0">
                                      <a:latin typeface="Cambria Math"/>
                                    </a:rPr>
                                    <m:t>n</m:t>
                                  </m:r>
                                </m:den>
                              </m:f>
                            </m:e>
                          </m:d>
                        </m:sup>
                      </m:sSup>
                      <m:r>
                        <a:rPr lang="de-DE" sz="800" b="0" i="0" smtClean="0">
                          <a:latin typeface="Cambria Math"/>
                        </a:rPr>
                        <m:t>→1 ;</m:t>
                      </m:r>
                      <m:r>
                        <m:rPr>
                          <m:sty m:val="p"/>
                        </m:rPr>
                        <a:rPr lang="de-DE" sz="800" b="0" i="0" smtClean="0">
                          <a:latin typeface="Cambria Math"/>
                        </a:rPr>
                        <m:t>a</m:t>
                      </m:r>
                      <m:r>
                        <a:rPr lang="de-DE" sz="800" b="0" i="0" smtClean="0">
                          <a:latin typeface="Cambria Math"/>
                        </a:rPr>
                        <m:t>&gt;0</m:t>
                      </m:r>
                    </m:oMath>
                  </m:oMathPara>
                </a14:m>
                <a:endParaRPr lang="de-DE" sz="800" b="0" dirty="0" smtClean="0"/>
              </a:p>
              <a:p>
                <a:pPr/>
                <a14:m>
                  <m:oMathPara xmlns:m="http://schemas.openxmlformats.org/officeDocument/2006/math">
                    <m:oMathParaPr>
                      <m:jc m:val="left"/>
                    </m:oMathParaPr>
                    <m:oMath xmlns:m="http://schemas.openxmlformats.org/officeDocument/2006/math">
                      <m:sSup>
                        <m:sSupPr>
                          <m:ctrlPr>
                            <a:rPr lang="de-DE" sz="800" b="0" i="1" smtClean="0">
                              <a:latin typeface="Cambria Math"/>
                            </a:rPr>
                          </m:ctrlPr>
                        </m:sSupPr>
                        <m:e>
                          <m:d>
                            <m:dPr>
                              <m:ctrlPr>
                                <a:rPr lang="de-DE" sz="800" b="0" i="1" smtClean="0">
                                  <a:latin typeface="Cambria Math"/>
                                </a:rPr>
                              </m:ctrlPr>
                            </m:dPr>
                            <m:e>
                              <m:r>
                                <m:rPr>
                                  <m:sty m:val="p"/>
                                </m:rPr>
                                <a:rPr lang="de-DE" sz="800" b="0" i="0" smtClean="0">
                                  <a:latin typeface="Cambria Math"/>
                                </a:rPr>
                                <m:t>n</m:t>
                              </m:r>
                              <m:r>
                                <a:rPr lang="de-DE" sz="800" b="0" i="0" smtClean="0">
                                  <a:latin typeface="Cambria Math"/>
                                </a:rPr>
                                <m:t>!</m:t>
                              </m:r>
                            </m:e>
                          </m:d>
                        </m:e>
                        <m:sup>
                          <m:d>
                            <m:dPr>
                              <m:ctrlPr>
                                <a:rPr lang="de-DE" sz="800" b="0" i="1" smtClean="0">
                                  <a:latin typeface="Cambria Math"/>
                                </a:rPr>
                              </m:ctrlPr>
                            </m:dPr>
                            <m:e>
                              <m:f>
                                <m:fPr>
                                  <m:ctrlPr>
                                    <a:rPr lang="de-DE" sz="800" b="0" i="1" smtClean="0">
                                      <a:latin typeface="Cambria Math"/>
                                    </a:rPr>
                                  </m:ctrlPr>
                                </m:fPr>
                                <m:num>
                                  <m:r>
                                    <a:rPr lang="de-DE" sz="800" b="0" i="0" smtClean="0">
                                      <a:latin typeface="Cambria Math"/>
                                    </a:rPr>
                                    <m:t>1</m:t>
                                  </m:r>
                                </m:num>
                                <m:den>
                                  <m:r>
                                    <m:rPr>
                                      <m:sty m:val="p"/>
                                    </m:rPr>
                                    <a:rPr lang="de-DE" sz="800" b="0" i="0" smtClean="0">
                                      <a:latin typeface="Cambria Math"/>
                                    </a:rPr>
                                    <m:t>n</m:t>
                                  </m:r>
                                </m:den>
                              </m:f>
                            </m:e>
                          </m:d>
                        </m:sup>
                      </m:sSup>
                      <m:r>
                        <a:rPr lang="de-DE" sz="800" i="0" smtClean="0">
                          <a:latin typeface="Cambria Math"/>
                        </a:rPr>
                        <m:t>→</m:t>
                      </m:r>
                      <m:r>
                        <a:rPr lang="de-DE" sz="800" b="0" i="0" smtClean="0">
                          <a:latin typeface="Cambria Math"/>
                        </a:rPr>
                        <m:t> </m:t>
                      </m:r>
                      <m:r>
                        <a:rPr lang="de-DE" sz="800" b="0" i="0" smtClean="0">
                          <a:latin typeface="Cambria Math"/>
                          <a:ea typeface="Cambria Math"/>
                        </a:rPr>
                        <m:t>∞</m:t>
                      </m:r>
                    </m:oMath>
                  </m:oMathPara>
                </a14:m>
                <a:endParaRPr lang="de-DE" sz="800" b="0" dirty="0" smtClean="0">
                  <a:ea typeface="Cambria Math"/>
                </a:endParaRPr>
              </a:p>
              <a:p>
                <a:pPr/>
                <a14:m>
                  <m:oMathPara xmlns:m="http://schemas.openxmlformats.org/officeDocument/2006/math">
                    <m:oMathParaPr>
                      <m:jc m:val="left"/>
                    </m:oMathParaPr>
                    <m:oMath xmlns:m="http://schemas.openxmlformats.org/officeDocument/2006/math">
                      <m:f>
                        <m:fPr>
                          <m:ctrlPr>
                            <a:rPr lang="de-DE" sz="800" b="0" i="1" smtClean="0">
                              <a:latin typeface="Cambria Math"/>
                            </a:rPr>
                          </m:ctrlPr>
                        </m:fPr>
                        <m:num>
                          <m:sSup>
                            <m:sSupPr>
                              <m:ctrlPr>
                                <a:rPr lang="de-DE" sz="800" b="0" i="1" smtClean="0">
                                  <a:latin typeface="Cambria Math"/>
                                </a:rPr>
                              </m:ctrlPr>
                            </m:sSupPr>
                            <m:e>
                              <m:r>
                                <m:rPr>
                                  <m:sty m:val="p"/>
                                </m:rPr>
                                <a:rPr lang="de-DE" sz="800" b="0" i="0" smtClean="0">
                                  <a:latin typeface="Cambria Math"/>
                                </a:rPr>
                                <m:t>x</m:t>
                              </m:r>
                            </m:e>
                            <m:sup>
                              <m:r>
                                <m:rPr>
                                  <m:sty m:val="p"/>
                                </m:rPr>
                                <a:rPr lang="de-DE" sz="800" b="0" i="0" smtClean="0">
                                  <a:latin typeface="Cambria Math"/>
                                </a:rPr>
                                <m:t>n</m:t>
                              </m:r>
                            </m:sup>
                          </m:sSup>
                        </m:num>
                        <m:den>
                          <m:r>
                            <m:rPr>
                              <m:sty m:val="p"/>
                            </m:rPr>
                            <a:rPr lang="de-DE" sz="800" b="0" i="0" smtClean="0">
                              <a:latin typeface="Cambria Math"/>
                            </a:rPr>
                            <m:t>n</m:t>
                          </m:r>
                          <m:r>
                            <a:rPr lang="de-DE" sz="800" b="0" i="0" smtClean="0">
                              <a:latin typeface="Cambria Math"/>
                            </a:rPr>
                            <m:t>!</m:t>
                          </m:r>
                        </m:den>
                      </m:f>
                      <m:r>
                        <a:rPr lang="de-DE" sz="800" i="0" smtClean="0">
                          <a:latin typeface="Cambria Math"/>
                        </a:rPr>
                        <m:t>→</m:t>
                      </m:r>
                      <m:r>
                        <a:rPr lang="de-DE" sz="800" b="0" i="0" smtClean="0">
                          <a:latin typeface="Cambria Math"/>
                        </a:rPr>
                        <m:t>0</m:t>
                      </m:r>
                    </m:oMath>
                  </m:oMathPara>
                </a14:m>
                <a:endParaRPr lang="en-GB" sz="800" dirty="0" smtClean="0"/>
              </a:p>
              <a:p>
                <a:r>
                  <a:rPr lang="en-GB" sz="800" dirty="0" smtClean="0"/>
                  <a:t>Regel von </a:t>
                </a:r>
                <a:r>
                  <a:rPr lang="en-GB" sz="800" dirty="0" err="1" smtClean="0"/>
                  <a:t>l’Hôpital</a:t>
                </a:r>
                <a:r>
                  <a:rPr lang="en-GB" sz="800" dirty="0" smtClean="0"/>
                  <a:t>:</a:t>
                </a:r>
              </a:p>
              <a:p>
                <a14:m>
                  <m:oMath xmlns:m="http://schemas.openxmlformats.org/officeDocument/2006/math">
                    <m:limLow>
                      <m:limLowPr>
                        <m:ctrlPr>
                          <a:rPr lang="en-GB" sz="800" i="1" smtClean="0">
                            <a:latin typeface="Cambria Math"/>
                          </a:rPr>
                        </m:ctrlPr>
                      </m:limLowPr>
                      <m:e>
                        <m:r>
                          <m:rPr>
                            <m:sty m:val="p"/>
                          </m:rPr>
                          <a:rPr lang="de-DE" sz="800" i="0">
                            <a:latin typeface="Cambria Math"/>
                          </a:rPr>
                          <m:t>lim</m:t>
                        </m:r>
                      </m:e>
                      <m:lim>
                        <m:r>
                          <m:rPr>
                            <m:sty m:val="p"/>
                          </m:rPr>
                          <a:rPr lang="de-DE" sz="800" i="0">
                            <a:latin typeface="Cambria Math"/>
                          </a:rPr>
                          <m:t>x</m:t>
                        </m:r>
                        <m:r>
                          <a:rPr lang="de-DE" sz="800" b="0" i="0" smtClean="0">
                            <a:latin typeface="Cambria Math"/>
                          </a:rPr>
                          <m:t>→</m:t>
                        </m:r>
                        <m:r>
                          <m:rPr>
                            <m:sty m:val="p"/>
                          </m:rPr>
                          <a:rPr lang="de-DE" sz="800" b="0" i="0" smtClean="0">
                            <a:latin typeface="Cambria Math"/>
                          </a:rPr>
                          <m:t>a</m:t>
                        </m:r>
                      </m:lim>
                    </m:limLow>
                    <m:f>
                      <m:fPr>
                        <m:ctrlPr>
                          <a:rPr lang="de-DE" sz="800" b="0" i="1" smtClean="0">
                            <a:latin typeface="Cambria Math"/>
                          </a:rPr>
                        </m:ctrlPr>
                      </m:fPr>
                      <m:num>
                        <m:r>
                          <m:rPr>
                            <m:sty m:val="p"/>
                          </m:rPr>
                          <a:rPr lang="de-DE" sz="800" b="0" i="0" smtClean="0">
                            <a:latin typeface="Cambria Math"/>
                          </a:rPr>
                          <m:t>f</m:t>
                        </m:r>
                        <m:d>
                          <m:dPr>
                            <m:ctrlPr>
                              <a:rPr lang="de-DE" sz="800" b="0" i="1" smtClean="0">
                                <a:latin typeface="Cambria Math"/>
                              </a:rPr>
                            </m:ctrlPr>
                          </m:dPr>
                          <m:e>
                            <m:r>
                              <m:rPr>
                                <m:sty m:val="p"/>
                              </m:rPr>
                              <a:rPr lang="de-DE" sz="800" b="0" i="0" smtClean="0">
                                <a:latin typeface="Cambria Math"/>
                              </a:rPr>
                              <m:t>x</m:t>
                            </m:r>
                          </m:e>
                        </m:d>
                      </m:num>
                      <m:den>
                        <m:r>
                          <m:rPr>
                            <m:sty m:val="p"/>
                          </m:rPr>
                          <a:rPr lang="de-DE" sz="800" b="0" i="0" smtClean="0">
                            <a:latin typeface="Cambria Math"/>
                          </a:rPr>
                          <m:t>g</m:t>
                        </m:r>
                        <m:d>
                          <m:dPr>
                            <m:ctrlPr>
                              <a:rPr lang="de-DE" sz="800" b="0" i="1" smtClean="0">
                                <a:latin typeface="Cambria Math"/>
                              </a:rPr>
                            </m:ctrlPr>
                          </m:dPr>
                          <m:e>
                            <m:r>
                              <m:rPr>
                                <m:sty m:val="p"/>
                              </m:rPr>
                              <a:rPr lang="de-DE" sz="800" b="0" i="0" smtClean="0">
                                <a:latin typeface="Cambria Math"/>
                              </a:rPr>
                              <m:t>x</m:t>
                            </m:r>
                          </m:e>
                        </m:d>
                      </m:den>
                    </m:f>
                    <m:r>
                      <a:rPr lang="de-DE" sz="800" b="0" i="0" smtClean="0">
                        <a:latin typeface="Cambria Math"/>
                      </a:rPr>
                      <m:t>= </m:t>
                    </m:r>
                  </m:oMath>
                </a14:m>
                <a:r>
                  <a:rPr lang="en-GB" sz="800" dirty="0" smtClean="0"/>
                  <a:t> </a:t>
                </a:r>
                <a14:m>
                  <m:oMath xmlns:m="http://schemas.openxmlformats.org/officeDocument/2006/math">
                    <m:limLow>
                      <m:limLowPr>
                        <m:ctrlPr>
                          <a:rPr lang="en-GB" sz="800" i="1" smtClean="0">
                            <a:latin typeface="Cambria Math"/>
                          </a:rPr>
                        </m:ctrlPr>
                      </m:limLowPr>
                      <m:e>
                        <m:r>
                          <m:rPr>
                            <m:sty m:val="p"/>
                          </m:rPr>
                          <a:rPr lang="de-DE" sz="800" i="0">
                            <a:latin typeface="Cambria Math"/>
                          </a:rPr>
                          <m:t>lim</m:t>
                        </m:r>
                      </m:e>
                      <m:lim>
                        <m:r>
                          <m:rPr>
                            <m:sty m:val="p"/>
                          </m:rPr>
                          <a:rPr lang="de-DE" sz="800" i="0">
                            <a:latin typeface="Cambria Math"/>
                          </a:rPr>
                          <m:t>x</m:t>
                        </m:r>
                        <m:r>
                          <a:rPr lang="de-DE" sz="800" b="0" i="0" smtClean="0">
                            <a:latin typeface="Cambria Math"/>
                          </a:rPr>
                          <m:t>→</m:t>
                        </m:r>
                        <m:r>
                          <m:rPr>
                            <m:sty m:val="p"/>
                          </m:rPr>
                          <a:rPr lang="de-DE" sz="800" b="0" i="0" smtClean="0">
                            <a:latin typeface="Cambria Math"/>
                          </a:rPr>
                          <m:t>a</m:t>
                        </m:r>
                      </m:lim>
                    </m:limLow>
                    <m:f>
                      <m:fPr>
                        <m:ctrlPr>
                          <a:rPr lang="de-DE" sz="800" b="0" i="1" smtClean="0">
                            <a:latin typeface="Cambria Math"/>
                          </a:rPr>
                        </m:ctrlPr>
                      </m:fPr>
                      <m:num>
                        <m:r>
                          <m:rPr>
                            <m:sty m:val="p"/>
                          </m:rPr>
                          <a:rPr lang="de-DE" sz="800" b="0" i="0" smtClean="0">
                            <a:latin typeface="Cambria Math"/>
                          </a:rPr>
                          <m:t>f</m:t>
                        </m:r>
                        <m:r>
                          <a:rPr lang="de-DE" sz="800" b="0" i="0" smtClean="0">
                            <a:latin typeface="Cambria Math"/>
                          </a:rPr>
                          <m:t>′</m:t>
                        </m:r>
                        <m:d>
                          <m:dPr>
                            <m:ctrlPr>
                              <a:rPr lang="de-DE" sz="800" b="0" i="1" smtClean="0">
                                <a:latin typeface="Cambria Math"/>
                              </a:rPr>
                            </m:ctrlPr>
                          </m:dPr>
                          <m:e>
                            <m:r>
                              <m:rPr>
                                <m:sty m:val="p"/>
                              </m:rPr>
                              <a:rPr lang="de-DE" sz="800" b="0" i="0" smtClean="0">
                                <a:latin typeface="Cambria Math"/>
                              </a:rPr>
                              <m:t>x</m:t>
                            </m:r>
                          </m:e>
                        </m:d>
                      </m:num>
                      <m:den>
                        <m:r>
                          <m:rPr>
                            <m:sty m:val="p"/>
                          </m:rPr>
                          <a:rPr lang="de-DE" sz="800" b="0" i="0" smtClean="0">
                            <a:latin typeface="Cambria Math"/>
                          </a:rPr>
                          <m:t>g</m:t>
                        </m:r>
                        <m:r>
                          <a:rPr lang="de-DE" sz="800" b="0" i="0" smtClean="0">
                            <a:latin typeface="Cambria Math"/>
                          </a:rPr>
                          <m:t>′</m:t>
                        </m:r>
                        <m:d>
                          <m:dPr>
                            <m:ctrlPr>
                              <a:rPr lang="de-DE" sz="800" b="0" i="1" smtClean="0">
                                <a:latin typeface="Cambria Math"/>
                              </a:rPr>
                            </m:ctrlPr>
                          </m:dPr>
                          <m:e>
                            <m:r>
                              <m:rPr>
                                <m:sty m:val="p"/>
                              </m:rPr>
                              <a:rPr lang="de-DE" sz="800" b="0" i="0" smtClean="0">
                                <a:latin typeface="Cambria Math"/>
                              </a:rPr>
                              <m:t>x</m:t>
                            </m:r>
                          </m:e>
                        </m:d>
                      </m:den>
                    </m:f>
                    <m:r>
                      <a:rPr lang="de-DE" sz="800" b="0" i="0" smtClean="0">
                        <a:latin typeface="Cambria Math"/>
                      </a:rPr>
                      <m:t>;</m:t>
                    </m:r>
                    <m:r>
                      <m:rPr>
                        <m:sty m:val="p"/>
                      </m:rPr>
                      <a:rPr lang="de-DE" sz="800" b="0" i="0" smtClean="0">
                        <a:latin typeface="Cambria Math"/>
                      </a:rPr>
                      <m:t>wenn</m:t>
                    </m:r>
                    <m:f>
                      <m:fPr>
                        <m:ctrlPr>
                          <a:rPr lang="de-DE" sz="800" b="0" i="1" smtClean="0">
                            <a:latin typeface="Cambria Math"/>
                          </a:rPr>
                        </m:ctrlPr>
                      </m:fPr>
                      <m:num>
                        <m:r>
                          <a:rPr lang="de-DE" sz="800" b="0" i="0" smtClean="0">
                            <a:latin typeface="Cambria Math"/>
                          </a:rPr>
                          <m:t>0</m:t>
                        </m:r>
                      </m:num>
                      <m:den>
                        <m:r>
                          <a:rPr lang="de-DE" sz="800" b="0" i="0" smtClean="0">
                            <a:latin typeface="Cambria Math"/>
                          </a:rPr>
                          <m:t>0</m:t>
                        </m:r>
                      </m:den>
                    </m:f>
                    <m:r>
                      <m:rPr>
                        <m:sty m:val="p"/>
                      </m:rPr>
                      <a:rPr lang="de-DE" sz="800" b="0" i="0" smtClean="0">
                        <a:latin typeface="Cambria Math"/>
                      </a:rPr>
                      <m:t>oder</m:t>
                    </m:r>
                    <m:f>
                      <m:fPr>
                        <m:ctrlPr>
                          <a:rPr lang="de-DE" sz="800" b="0" i="1" smtClean="0">
                            <a:latin typeface="Cambria Math"/>
                            <a:ea typeface="Cambria Math"/>
                          </a:rPr>
                        </m:ctrlPr>
                      </m:fPr>
                      <m:num>
                        <m:r>
                          <a:rPr lang="de-DE" sz="800" b="0" i="0" smtClean="0">
                            <a:latin typeface="Cambria Math"/>
                            <a:ea typeface="Cambria Math"/>
                          </a:rPr>
                          <m:t>∞</m:t>
                        </m:r>
                      </m:num>
                      <m:den>
                        <m:r>
                          <a:rPr lang="de-DE" sz="800" b="0" i="0" smtClean="0">
                            <a:latin typeface="Cambria Math"/>
                            <a:ea typeface="Cambria Math"/>
                          </a:rPr>
                          <m:t>∞</m:t>
                        </m:r>
                      </m:den>
                    </m:f>
                  </m:oMath>
                </a14:m>
                <a:endParaRPr lang="en-GB" sz="800" dirty="0" smtClean="0"/>
              </a:p>
            </p:txBody>
          </p:sp>
        </mc:Choice>
        <mc:Fallback xmlns="">
          <p:sp>
            <p:nvSpPr>
              <p:cNvPr id="20" name="Textfeld 19"/>
              <p:cNvSpPr txBox="1">
                <a:spLocks noRot="1" noChangeAspect="1" noMove="1" noResize="1" noEditPoints="1" noAdjustHandles="1" noChangeArrowheads="1" noChangeShapeType="1" noTextEdit="1"/>
              </p:cNvSpPr>
              <p:nvPr/>
            </p:nvSpPr>
            <p:spPr>
              <a:xfrm>
                <a:off x="7020272" y="4725144"/>
                <a:ext cx="2123728" cy="1440160"/>
              </a:xfrm>
              <a:prstGeom prst="rect">
                <a:avLst/>
              </a:prstGeom>
              <a:blipFill rotWithShape="1">
                <a:blip r:embed="rId14"/>
                <a:stretch>
                  <a:fillRect l="-1433" t="-3797" b="-844"/>
                </a:stretch>
              </a:blipFill>
              <a:ln w="3175">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1" name="Textfeld 20"/>
              <p:cNvSpPr txBox="1"/>
              <p:nvPr/>
            </p:nvSpPr>
            <p:spPr>
              <a:xfrm>
                <a:off x="8229600" y="4962872"/>
                <a:ext cx="914400" cy="914400"/>
              </a:xfrm>
              <a:prstGeom prst="rect">
                <a:avLst/>
              </a:prstGeom>
              <a:noFill/>
              <a:ln w="3175">
                <a:noFill/>
              </a:ln>
            </p:spPr>
            <p:txBody>
              <a:bodyPr wrap="none" lIns="36000" tIns="0" rIns="0" bIns="0" rtlCol="0">
                <a:noAutofit/>
              </a:bodyPr>
              <a:lstStyle/>
              <a:p>
                <a:pPr algn="ctr"/>
                <a14:m>
                  <m:oMathPara xmlns:m="http://schemas.openxmlformats.org/officeDocument/2006/math">
                    <m:oMathParaPr>
                      <m:jc m:val="left"/>
                    </m:oMathParaPr>
                    <m:oMath xmlns:m="http://schemas.openxmlformats.org/officeDocument/2006/math">
                      <m:f>
                        <m:fPr>
                          <m:ctrlPr>
                            <a:rPr lang="de-DE" sz="800" b="0" i="1" smtClean="0">
                              <a:latin typeface="Cambria Math"/>
                            </a:rPr>
                          </m:ctrlPr>
                        </m:fPr>
                        <m:num>
                          <m:r>
                            <a:rPr lang="de-DE" sz="800" b="0" i="0" smtClean="0">
                              <a:latin typeface="Cambria Math"/>
                            </a:rPr>
                            <m:t>1</m:t>
                          </m:r>
                        </m:num>
                        <m:den>
                          <m:sSup>
                            <m:sSupPr>
                              <m:ctrlPr>
                                <a:rPr lang="de-DE" sz="800" b="0" i="1" smtClean="0">
                                  <a:latin typeface="Cambria Math"/>
                                </a:rPr>
                              </m:ctrlPr>
                            </m:sSupPr>
                            <m:e>
                              <m:r>
                                <m:rPr>
                                  <m:sty m:val="p"/>
                                </m:rPr>
                                <a:rPr lang="de-DE" sz="800" b="0" i="0" smtClean="0">
                                  <a:latin typeface="Cambria Math"/>
                                </a:rPr>
                                <m:t>n</m:t>
                              </m:r>
                            </m:e>
                            <m:sup>
                              <m:r>
                                <m:rPr>
                                  <m:sty m:val="p"/>
                                </m:rPr>
                                <a:rPr lang="de-DE" sz="800" b="0" i="0" smtClean="0">
                                  <a:latin typeface="Cambria Math"/>
                                </a:rPr>
                                <m:t>a</m:t>
                              </m:r>
                            </m:sup>
                          </m:sSup>
                        </m:den>
                      </m:f>
                      <m:r>
                        <a:rPr lang="de-DE" sz="800" i="0" smtClean="0">
                          <a:latin typeface="Cambria Math"/>
                        </a:rPr>
                        <m:t>→</m:t>
                      </m:r>
                      <m:r>
                        <a:rPr lang="de-DE" sz="800" b="0" i="0" smtClean="0">
                          <a:latin typeface="Cambria Math"/>
                        </a:rPr>
                        <m:t>0</m:t>
                      </m:r>
                    </m:oMath>
                  </m:oMathPara>
                </a14:m>
                <a:endParaRPr lang="de-DE" sz="800" b="0" dirty="0" smtClean="0"/>
              </a:p>
              <a:p>
                <a:pPr/>
                <a14:m>
                  <m:oMathPara xmlns:m="http://schemas.openxmlformats.org/officeDocument/2006/math">
                    <m:oMathParaPr>
                      <m:jc m:val="left"/>
                    </m:oMathParaPr>
                    <m:oMath xmlns:m="http://schemas.openxmlformats.org/officeDocument/2006/math">
                      <m:func>
                        <m:funcPr>
                          <m:ctrlPr>
                            <a:rPr lang="de-DE" sz="800" b="0" i="1" smtClean="0">
                              <a:latin typeface="Cambria Math"/>
                            </a:rPr>
                          </m:ctrlPr>
                        </m:funcPr>
                        <m:fName>
                          <m:r>
                            <m:rPr>
                              <m:sty m:val="p"/>
                            </m:rPr>
                            <a:rPr lang="de-DE" sz="800" b="0" i="0" smtClean="0">
                              <a:latin typeface="Cambria Math"/>
                            </a:rPr>
                            <m:t>arctan</m:t>
                          </m:r>
                        </m:fName>
                        <m:e>
                          <m:d>
                            <m:dPr>
                              <m:ctrlPr>
                                <a:rPr lang="de-DE" sz="800" b="0" i="1" smtClean="0">
                                  <a:latin typeface="Cambria Math"/>
                                </a:rPr>
                              </m:ctrlPr>
                            </m:dPr>
                            <m:e>
                              <m:r>
                                <m:rPr>
                                  <m:sty m:val="p"/>
                                </m:rPr>
                                <a:rPr lang="de-DE" sz="800" b="0" i="0" smtClean="0">
                                  <a:latin typeface="Cambria Math"/>
                                </a:rPr>
                                <m:t>n</m:t>
                              </m:r>
                            </m:e>
                          </m:d>
                        </m:e>
                      </m:func>
                      <m:r>
                        <a:rPr lang="de-DE" sz="800" i="0" smtClean="0">
                          <a:latin typeface="Cambria Math"/>
                        </a:rPr>
                        <m:t>→</m:t>
                      </m:r>
                      <m:r>
                        <a:rPr lang="de-DE" sz="800" b="0" i="0" smtClean="0">
                          <a:latin typeface="Cambria Math"/>
                        </a:rPr>
                        <m:t>±</m:t>
                      </m:r>
                      <m:f>
                        <m:fPr>
                          <m:ctrlPr>
                            <a:rPr lang="de-DE" sz="800" b="0" i="1" smtClean="0">
                              <a:latin typeface="Cambria Math"/>
                            </a:rPr>
                          </m:ctrlPr>
                        </m:fPr>
                        <m:num>
                          <m:r>
                            <m:rPr>
                              <m:sty m:val="p"/>
                            </m:rPr>
                            <a:rPr lang="de-DE" sz="800" b="0" i="0" smtClean="0">
                              <a:latin typeface="Cambria Math"/>
                            </a:rPr>
                            <m:t>π</m:t>
                          </m:r>
                        </m:num>
                        <m:den>
                          <m:r>
                            <a:rPr lang="de-DE" sz="800" b="0" i="0" smtClean="0">
                              <a:latin typeface="Cambria Math"/>
                            </a:rPr>
                            <m:t>2</m:t>
                          </m:r>
                        </m:den>
                      </m:f>
                    </m:oMath>
                  </m:oMathPara>
                </a14:m>
                <a:endParaRPr lang="de-DE" sz="800" b="0" dirty="0" smtClean="0"/>
              </a:p>
              <a:p>
                <a:pPr/>
                <a14:m>
                  <m:oMathPara xmlns:m="http://schemas.openxmlformats.org/officeDocument/2006/math">
                    <m:oMathParaPr>
                      <m:jc m:val="left"/>
                    </m:oMathParaPr>
                    <m:oMath xmlns:m="http://schemas.openxmlformats.org/officeDocument/2006/math">
                      <m:f>
                        <m:fPr>
                          <m:ctrlPr>
                            <a:rPr lang="de-DE" sz="800" b="0" i="1" smtClean="0">
                              <a:latin typeface="Cambria Math"/>
                            </a:rPr>
                          </m:ctrlPr>
                        </m:fPr>
                        <m:num>
                          <m:sSup>
                            <m:sSupPr>
                              <m:ctrlPr>
                                <a:rPr lang="de-DE" sz="800" b="0" i="1" smtClean="0">
                                  <a:latin typeface="Cambria Math"/>
                                </a:rPr>
                              </m:ctrlPr>
                            </m:sSupPr>
                            <m:e>
                              <m:r>
                                <m:rPr>
                                  <m:sty m:val="p"/>
                                </m:rPr>
                                <a:rPr lang="de-DE" sz="800" b="0" i="0" smtClean="0">
                                  <a:latin typeface="Cambria Math"/>
                                </a:rPr>
                                <m:t>n</m:t>
                              </m:r>
                            </m:e>
                            <m:sup>
                              <m:r>
                                <m:rPr>
                                  <m:sty m:val="p"/>
                                </m:rPr>
                                <a:rPr lang="de-DE" sz="800" b="0" i="0" smtClean="0">
                                  <a:latin typeface="Cambria Math"/>
                                </a:rPr>
                                <m:t>x</m:t>
                              </m:r>
                            </m:sup>
                          </m:sSup>
                        </m:num>
                        <m:den>
                          <m:sSup>
                            <m:sSupPr>
                              <m:ctrlPr>
                                <a:rPr lang="de-DE" sz="800" b="0" i="1" smtClean="0">
                                  <a:latin typeface="Cambria Math"/>
                                </a:rPr>
                              </m:ctrlPr>
                            </m:sSupPr>
                            <m:e>
                              <m:r>
                                <m:rPr>
                                  <m:sty m:val="p"/>
                                </m:rPr>
                                <a:rPr lang="de-DE" sz="800" b="0" i="0" smtClean="0">
                                  <a:latin typeface="Cambria Math"/>
                                </a:rPr>
                                <m:t>e</m:t>
                              </m:r>
                            </m:e>
                            <m:sup>
                              <m:r>
                                <m:rPr>
                                  <m:sty m:val="p"/>
                                </m:rPr>
                                <a:rPr lang="de-DE" sz="800" b="0" i="0" smtClean="0">
                                  <a:latin typeface="Cambria Math"/>
                                </a:rPr>
                                <m:t>x</m:t>
                              </m:r>
                            </m:sup>
                          </m:sSup>
                        </m:den>
                      </m:f>
                      <m:r>
                        <a:rPr lang="de-DE" sz="800" i="0" smtClean="0">
                          <a:latin typeface="Cambria Math"/>
                        </a:rPr>
                        <m:t>→</m:t>
                      </m:r>
                      <m:r>
                        <a:rPr lang="de-DE" sz="800" b="0" i="0" smtClean="0">
                          <a:latin typeface="Cambria Math"/>
                        </a:rPr>
                        <m:t>0</m:t>
                      </m:r>
                    </m:oMath>
                  </m:oMathPara>
                </a14:m>
                <a:endParaRPr lang="de-DE" sz="800" b="0" dirty="0" smtClean="0"/>
              </a:p>
              <a:p>
                <a:pPr/>
                <a14:m>
                  <m:oMathPara xmlns:m="http://schemas.openxmlformats.org/officeDocument/2006/math">
                    <m:oMathParaPr>
                      <m:jc m:val="left"/>
                    </m:oMathParaPr>
                    <m:oMath xmlns:m="http://schemas.openxmlformats.org/officeDocument/2006/math">
                      <m:f>
                        <m:fPr>
                          <m:ctrlPr>
                            <a:rPr lang="de-DE" sz="800" b="0" i="1" smtClean="0">
                              <a:latin typeface="Cambria Math"/>
                            </a:rPr>
                          </m:ctrlPr>
                        </m:fPr>
                        <m:num>
                          <m:func>
                            <m:funcPr>
                              <m:ctrlPr>
                                <a:rPr lang="de-DE" sz="800" b="0" i="1" smtClean="0">
                                  <a:latin typeface="Cambria Math"/>
                                </a:rPr>
                              </m:ctrlPr>
                            </m:funcPr>
                            <m:fName>
                              <m:r>
                                <m:rPr>
                                  <m:sty m:val="p"/>
                                </m:rPr>
                                <a:rPr lang="de-DE" sz="800" b="0" i="0" smtClean="0">
                                  <a:latin typeface="Cambria Math"/>
                                </a:rPr>
                                <m:t>ln</m:t>
                              </m:r>
                            </m:fName>
                            <m:e>
                              <m:d>
                                <m:dPr>
                                  <m:ctrlPr>
                                    <a:rPr lang="de-DE" sz="800" b="0" i="1" smtClean="0">
                                      <a:latin typeface="Cambria Math"/>
                                    </a:rPr>
                                  </m:ctrlPr>
                                </m:dPr>
                                <m:e>
                                  <m:r>
                                    <m:rPr>
                                      <m:sty m:val="p"/>
                                    </m:rPr>
                                    <a:rPr lang="de-DE" sz="800" b="0" i="0" smtClean="0">
                                      <a:latin typeface="Cambria Math"/>
                                    </a:rPr>
                                    <m:t>x</m:t>
                                  </m:r>
                                </m:e>
                              </m:d>
                            </m:e>
                          </m:func>
                        </m:num>
                        <m:den>
                          <m:sSup>
                            <m:sSupPr>
                              <m:ctrlPr>
                                <a:rPr lang="de-DE" sz="800" b="0" i="1" smtClean="0">
                                  <a:latin typeface="Cambria Math"/>
                                </a:rPr>
                              </m:ctrlPr>
                            </m:sSupPr>
                            <m:e>
                              <m:r>
                                <m:rPr>
                                  <m:sty m:val="p"/>
                                </m:rPr>
                                <a:rPr lang="de-DE" sz="800" b="0" i="0" smtClean="0">
                                  <a:latin typeface="Cambria Math"/>
                                </a:rPr>
                                <m:t>n</m:t>
                              </m:r>
                            </m:e>
                            <m:sup>
                              <m:r>
                                <m:rPr>
                                  <m:sty m:val="p"/>
                                </m:rPr>
                                <a:rPr lang="de-DE" sz="800" b="0" i="0" smtClean="0">
                                  <a:latin typeface="Cambria Math"/>
                                </a:rPr>
                                <m:t>x</m:t>
                              </m:r>
                            </m:sup>
                          </m:sSup>
                        </m:den>
                      </m:f>
                      <m:r>
                        <a:rPr lang="de-DE" sz="800" i="0" smtClean="0">
                          <a:latin typeface="Cambria Math"/>
                        </a:rPr>
                        <m:t>→</m:t>
                      </m:r>
                      <m:r>
                        <a:rPr lang="de-DE" sz="800" b="0" i="0" smtClean="0">
                          <a:latin typeface="Cambria Math"/>
                        </a:rPr>
                        <m:t>0</m:t>
                      </m:r>
                    </m:oMath>
                  </m:oMathPara>
                </a14:m>
                <a:endParaRPr lang="en-GB" sz="800" dirty="0" smtClean="0"/>
              </a:p>
            </p:txBody>
          </p:sp>
        </mc:Choice>
        <mc:Fallback xmlns="">
          <p:sp>
            <p:nvSpPr>
              <p:cNvPr id="21" name="Textfeld 20"/>
              <p:cNvSpPr txBox="1">
                <a:spLocks noRot="1" noChangeAspect="1" noMove="1" noResize="1" noEditPoints="1" noAdjustHandles="1" noChangeArrowheads="1" noChangeShapeType="1" noTextEdit="1"/>
              </p:cNvSpPr>
              <p:nvPr/>
            </p:nvSpPr>
            <p:spPr>
              <a:xfrm>
                <a:off x="8229600" y="4962872"/>
                <a:ext cx="914400" cy="914400"/>
              </a:xfrm>
              <a:prstGeom prst="rect">
                <a:avLst/>
              </a:prstGeom>
              <a:blipFill rotWithShape="1">
                <a:blip r:embed="rId15"/>
                <a:stretch>
                  <a:fillRect l="-667" b="-2000"/>
                </a:stretch>
              </a:blipFill>
              <a:ln w="3175">
                <a:no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2" name="Textfeld 21"/>
              <p:cNvSpPr txBox="1"/>
              <p:nvPr/>
            </p:nvSpPr>
            <p:spPr>
              <a:xfrm>
                <a:off x="4644008" y="4365104"/>
                <a:ext cx="2376264" cy="936104"/>
              </a:xfrm>
              <a:prstGeom prst="rect">
                <a:avLst/>
              </a:prstGeom>
              <a:noFill/>
              <a:ln w="3175">
                <a:solidFill>
                  <a:schemeClr val="tx1"/>
                </a:solidFill>
              </a:ln>
            </p:spPr>
            <p:txBody>
              <a:bodyPr wrap="square" lIns="36000" tIns="0" rIns="0" bIns="0" rtlCol="0">
                <a:noAutofit/>
              </a:bodyPr>
              <a:lstStyle/>
              <a:p>
                <a:pPr algn="ctr"/>
                <a:r>
                  <a:rPr lang="en-GB" sz="1100" u="sng" dirty="0" err="1" smtClean="0">
                    <a:effectLst>
                      <a:outerShdw blurRad="38100" dist="38100" dir="2700000" algn="tl">
                        <a:srgbClr val="000000">
                          <a:alpha val="43137"/>
                        </a:srgbClr>
                      </a:outerShdw>
                    </a:effectLst>
                  </a:rPr>
                  <a:t>Zerlegung</a:t>
                </a:r>
                <a:r>
                  <a:rPr lang="en-GB" sz="1100" u="sng" dirty="0" smtClean="0">
                    <a:effectLst>
                      <a:outerShdw blurRad="38100" dist="38100" dir="2700000" algn="tl">
                        <a:srgbClr val="000000">
                          <a:alpha val="43137"/>
                        </a:srgbClr>
                      </a:outerShdw>
                    </a:effectLst>
                  </a:rPr>
                  <a:t> in Real- und </a:t>
                </a:r>
                <a:r>
                  <a:rPr lang="en-GB" sz="1100" u="sng" dirty="0" err="1" smtClean="0">
                    <a:effectLst>
                      <a:outerShdw blurRad="38100" dist="38100" dir="2700000" algn="tl">
                        <a:srgbClr val="000000">
                          <a:alpha val="43137"/>
                        </a:srgbClr>
                      </a:outerShdw>
                    </a:effectLst>
                  </a:rPr>
                  <a:t>Imaginärteil</a:t>
                </a:r>
                <a:endParaRPr lang="en-GB" sz="1100" u="sng" dirty="0" smtClean="0">
                  <a:effectLst>
                    <a:outerShdw blurRad="38100" dist="38100" dir="2700000" algn="tl">
                      <a:srgbClr val="000000">
                        <a:alpha val="43137"/>
                      </a:srgbClr>
                    </a:outerShdw>
                  </a:effectLst>
                </a:endParaRPr>
              </a:p>
              <a:p>
                <a:endParaRPr lang="de-DE" sz="500" dirty="0" smtClean="0"/>
              </a:p>
              <a:p>
                <a:pPr/>
                <a14:m>
                  <m:oMathPara xmlns:m="http://schemas.openxmlformats.org/officeDocument/2006/math">
                    <m:oMathParaPr>
                      <m:jc m:val="center"/>
                    </m:oMathParaPr>
                    <m:oMath xmlns:m="http://schemas.openxmlformats.org/officeDocument/2006/math">
                      <m:r>
                        <m:rPr>
                          <m:sty m:val="p"/>
                        </m:rPr>
                        <a:rPr lang="de-DE" sz="800" i="0">
                          <a:latin typeface="Cambria Math"/>
                        </a:rPr>
                        <m:t>u</m:t>
                      </m:r>
                      <m:d>
                        <m:dPr>
                          <m:ctrlPr>
                            <a:rPr lang="en-GB" sz="800" i="1">
                              <a:latin typeface="Cambria Math"/>
                            </a:rPr>
                          </m:ctrlPr>
                        </m:dPr>
                        <m:e>
                          <m:r>
                            <m:rPr>
                              <m:sty m:val="p"/>
                            </m:rPr>
                            <a:rPr lang="de-DE" sz="800" i="0">
                              <a:latin typeface="Cambria Math"/>
                            </a:rPr>
                            <m:t>x</m:t>
                          </m:r>
                          <m:r>
                            <a:rPr lang="de-DE" sz="800" i="0">
                              <a:latin typeface="Cambria Math"/>
                            </a:rPr>
                            <m:t>,</m:t>
                          </m:r>
                          <m:r>
                            <m:rPr>
                              <m:sty m:val="p"/>
                            </m:rPr>
                            <a:rPr lang="de-DE" sz="800" i="0">
                              <a:latin typeface="Cambria Math"/>
                            </a:rPr>
                            <m:t>y</m:t>
                          </m:r>
                        </m:e>
                      </m:d>
                      <m:r>
                        <a:rPr lang="de-DE" sz="800" i="0">
                          <a:latin typeface="Cambria Math"/>
                        </a:rPr>
                        <m:t>=</m:t>
                      </m:r>
                      <m:r>
                        <m:rPr>
                          <m:sty m:val="p"/>
                        </m:rPr>
                        <a:rPr lang="de-DE" sz="800" i="0">
                          <a:latin typeface="Cambria Math"/>
                        </a:rPr>
                        <m:t>Re</m:t>
                      </m:r>
                      <m:r>
                        <a:rPr lang="de-DE" sz="800" i="0">
                          <a:latin typeface="Cambria Math"/>
                        </a:rPr>
                        <m:t> </m:t>
                      </m:r>
                      <m:r>
                        <m:rPr>
                          <m:sty m:val="p"/>
                        </m:rPr>
                        <a:rPr lang="de-DE" sz="800" i="0">
                          <a:latin typeface="Cambria Math"/>
                        </a:rPr>
                        <m:t>f</m:t>
                      </m:r>
                      <m:d>
                        <m:dPr>
                          <m:ctrlPr>
                            <a:rPr lang="en-GB" sz="800" i="1">
                              <a:latin typeface="Cambria Math"/>
                            </a:rPr>
                          </m:ctrlPr>
                        </m:dPr>
                        <m:e>
                          <m:r>
                            <m:rPr>
                              <m:sty m:val="p"/>
                            </m:rPr>
                            <a:rPr lang="de-DE" sz="800" i="0">
                              <a:latin typeface="Cambria Math"/>
                            </a:rPr>
                            <m:t>x</m:t>
                          </m:r>
                          <m:r>
                            <a:rPr lang="de-DE" sz="800" i="0">
                              <a:latin typeface="Cambria Math"/>
                            </a:rPr>
                            <m:t>+</m:t>
                          </m:r>
                          <m:r>
                            <m:rPr>
                              <m:sty m:val="p"/>
                            </m:rPr>
                            <a:rPr lang="de-DE" sz="800" i="0">
                              <a:latin typeface="Cambria Math"/>
                            </a:rPr>
                            <m:t>iy</m:t>
                          </m:r>
                        </m:e>
                      </m:d>
                      <m:r>
                        <a:rPr lang="de-DE" sz="800" i="0">
                          <a:latin typeface="Cambria Math"/>
                        </a:rPr>
                        <m:t>=</m:t>
                      </m:r>
                      <m:f>
                        <m:fPr>
                          <m:ctrlPr>
                            <a:rPr lang="en-GB" sz="800" i="1">
                              <a:latin typeface="Cambria Math"/>
                            </a:rPr>
                          </m:ctrlPr>
                        </m:fPr>
                        <m:num>
                          <m:r>
                            <m:rPr>
                              <m:sty m:val="p"/>
                            </m:rPr>
                            <a:rPr lang="de-DE" sz="800" i="0">
                              <a:latin typeface="Cambria Math"/>
                            </a:rPr>
                            <m:t>f</m:t>
                          </m:r>
                          <m:d>
                            <m:dPr>
                              <m:ctrlPr>
                                <a:rPr lang="en-GB" sz="800" i="1">
                                  <a:latin typeface="Cambria Math"/>
                                </a:rPr>
                              </m:ctrlPr>
                            </m:dPr>
                            <m:e>
                              <m:r>
                                <m:rPr>
                                  <m:sty m:val="p"/>
                                </m:rPr>
                                <a:rPr lang="de-DE" sz="800" i="0">
                                  <a:latin typeface="Cambria Math"/>
                                </a:rPr>
                                <m:t>x</m:t>
                              </m:r>
                              <m:r>
                                <a:rPr lang="de-DE" sz="800" i="0">
                                  <a:latin typeface="Cambria Math"/>
                                </a:rPr>
                                <m:t>+</m:t>
                              </m:r>
                              <m:r>
                                <m:rPr>
                                  <m:sty m:val="p"/>
                                </m:rPr>
                                <a:rPr lang="de-DE" sz="800" i="0">
                                  <a:latin typeface="Cambria Math"/>
                                </a:rPr>
                                <m:t>iy</m:t>
                              </m:r>
                            </m:e>
                          </m:d>
                          <m:r>
                            <a:rPr lang="de-DE" sz="800" i="0">
                              <a:latin typeface="Cambria Math"/>
                            </a:rPr>
                            <m:t>+</m:t>
                          </m:r>
                          <m:bar>
                            <m:barPr>
                              <m:pos m:val="top"/>
                              <m:ctrlPr>
                                <a:rPr lang="en-GB" sz="800" i="1">
                                  <a:latin typeface="Cambria Math"/>
                                </a:rPr>
                              </m:ctrlPr>
                            </m:barPr>
                            <m:e>
                              <m:r>
                                <m:rPr>
                                  <m:sty m:val="p"/>
                                </m:rPr>
                                <a:rPr lang="de-DE" sz="800" i="0">
                                  <a:latin typeface="Cambria Math"/>
                                </a:rPr>
                                <m:t>f</m:t>
                              </m:r>
                              <m:d>
                                <m:dPr>
                                  <m:ctrlPr>
                                    <a:rPr lang="en-GB" sz="800" i="1">
                                      <a:latin typeface="Cambria Math"/>
                                    </a:rPr>
                                  </m:ctrlPr>
                                </m:dPr>
                                <m:e>
                                  <m:r>
                                    <m:rPr>
                                      <m:sty m:val="p"/>
                                    </m:rPr>
                                    <a:rPr lang="de-DE" sz="800" i="0">
                                      <a:latin typeface="Cambria Math"/>
                                    </a:rPr>
                                    <m:t>x</m:t>
                                  </m:r>
                                  <m:r>
                                    <a:rPr lang="de-DE" sz="800" i="0">
                                      <a:latin typeface="Cambria Math"/>
                                    </a:rPr>
                                    <m:t>+</m:t>
                                  </m:r>
                                  <m:r>
                                    <m:rPr>
                                      <m:sty m:val="p"/>
                                    </m:rPr>
                                    <a:rPr lang="de-DE" sz="800" i="0">
                                      <a:latin typeface="Cambria Math"/>
                                    </a:rPr>
                                    <m:t>iy</m:t>
                                  </m:r>
                                </m:e>
                              </m:d>
                            </m:e>
                          </m:bar>
                        </m:num>
                        <m:den>
                          <m:r>
                            <a:rPr lang="de-DE" sz="800" i="0">
                              <a:latin typeface="Cambria Math"/>
                            </a:rPr>
                            <m:t>2</m:t>
                          </m:r>
                        </m:den>
                      </m:f>
                    </m:oMath>
                  </m:oMathPara>
                </a14:m>
                <a:endParaRPr lang="en-GB" sz="800" dirty="0" smtClean="0"/>
              </a:p>
              <a:p>
                <a:endParaRPr lang="en-GB" sz="800" dirty="0" smtClean="0"/>
              </a:p>
              <a:p>
                <a:pPr/>
                <a14:m>
                  <m:oMathPara xmlns:m="http://schemas.openxmlformats.org/officeDocument/2006/math">
                    <m:oMathParaPr>
                      <m:jc m:val="center"/>
                    </m:oMathParaPr>
                    <m:oMath xmlns:m="http://schemas.openxmlformats.org/officeDocument/2006/math">
                      <m:r>
                        <m:rPr>
                          <m:sty m:val="p"/>
                        </m:rPr>
                        <a:rPr lang="de-DE" sz="800" i="0">
                          <a:latin typeface="Cambria Math"/>
                        </a:rPr>
                        <m:t>v</m:t>
                      </m:r>
                      <m:d>
                        <m:dPr>
                          <m:ctrlPr>
                            <a:rPr lang="en-GB" sz="800" i="1">
                              <a:latin typeface="Cambria Math"/>
                            </a:rPr>
                          </m:ctrlPr>
                        </m:dPr>
                        <m:e>
                          <m:r>
                            <m:rPr>
                              <m:sty m:val="p"/>
                            </m:rPr>
                            <a:rPr lang="de-DE" sz="800" i="0">
                              <a:latin typeface="Cambria Math"/>
                            </a:rPr>
                            <m:t>x</m:t>
                          </m:r>
                          <m:r>
                            <a:rPr lang="de-DE" sz="800" i="0">
                              <a:latin typeface="Cambria Math"/>
                            </a:rPr>
                            <m:t>,</m:t>
                          </m:r>
                          <m:r>
                            <m:rPr>
                              <m:sty m:val="p"/>
                            </m:rPr>
                            <a:rPr lang="de-DE" sz="800" i="0">
                              <a:latin typeface="Cambria Math"/>
                            </a:rPr>
                            <m:t>y</m:t>
                          </m:r>
                        </m:e>
                      </m:d>
                      <m:r>
                        <a:rPr lang="de-DE" sz="800" i="0">
                          <a:latin typeface="Cambria Math"/>
                        </a:rPr>
                        <m:t>=</m:t>
                      </m:r>
                      <m:r>
                        <m:rPr>
                          <m:sty m:val="p"/>
                        </m:rPr>
                        <a:rPr lang="de-DE" sz="800" i="0">
                          <a:latin typeface="Cambria Math"/>
                        </a:rPr>
                        <m:t>Im</m:t>
                      </m:r>
                      <m:r>
                        <a:rPr lang="de-DE" sz="800" i="0">
                          <a:latin typeface="Cambria Math"/>
                        </a:rPr>
                        <m:t> </m:t>
                      </m:r>
                      <m:r>
                        <m:rPr>
                          <m:sty m:val="p"/>
                        </m:rPr>
                        <a:rPr lang="de-DE" sz="800" i="0">
                          <a:latin typeface="Cambria Math"/>
                        </a:rPr>
                        <m:t>f</m:t>
                      </m:r>
                      <m:d>
                        <m:dPr>
                          <m:ctrlPr>
                            <a:rPr lang="en-GB" sz="800" i="1">
                              <a:latin typeface="Cambria Math"/>
                            </a:rPr>
                          </m:ctrlPr>
                        </m:dPr>
                        <m:e>
                          <m:r>
                            <m:rPr>
                              <m:sty m:val="p"/>
                            </m:rPr>
                            <a:rPr lang="de-DE" sz="800" i="0">
                              <a:latin typeface="Cambria Math"/>
                            </a:rPr>
                            <m:t>x</m:t>
                          </m:r>
                          <m:r>
                            <a:rPr lang="de-DE" sz="800" i="0">
                              <a:latin typeface="Cambria Math"/>
                            </a:rPr>
                            <m:t>+</m:t>
                          </m:r>
                          <m:r>
                            <m:rPr>
                              <m:sty m:val="p"/>
                            </m:rPr>
                            <a:rPr lang="de-DE" sz="800" i="0">
                              <a:latin typeface="Cambria Math"/>
                            </a:rPr>
                            <m:t>iy</m:t>
                          </m:r>
                        </m:e>
                      </m:d>
                      <m:r>
                        <a:rPr lang="de-DE" sz="800" i="0">
                          <a:latin typeface="Cambria Math"/>
                        </a:rPr>
                        <m:t>=</m:t>
                      </m:r>
                      <m:f>
                        <m:fPr>
                          <m:ctrlPr>
                            <a:rPr lang="en-GB" sz="800" i="1">
                              <a:latin typeface="Cambria Math"/>
                            </a:rPr>
                          </m:ctrlPr>
                        </m:fPr>
                        <m:num>
                          <m:r>
                            <m:rPr>
                              <m:sty m:val="p"/>
                            </m:rPr>
                            <a:rPr lang="de-DE" sz="800" i="0">
                              <a:latin typeface="Cambria Math"/>
                            </a:rPr>
                            <m:t>f</m:t>
                          </m:r>
                          <m:d>
                            <m:dPr>
                              <m:ctrlPr>
                                <a:rPr lang="en-GB" sz="800" i="1">
                                  <a:latin typeface="Cambria Math"/>
                                </a:rPr>
                              </m:ctrlPr>
                            </m:dPr>
                            <m:e>
                              <m:r>
                                <m:rPr>
                                  <m:sty m:val="p"/>
                                </m:rPr>
                                <a:rPr lang="de-DE" sz="800" i="0">
                                  <a:latin typeface="Cambria Math"/>
                                </a:rPr>
                                <m:t>x</m:t>
                              </m:r>
                              <m:r>
                                <a:rPr lang="de-DE" sz="800" i="0">
                                  <a:latin typeface="Cambria Math"/>
                                </a:rPr>
                                <m:t>+</m:t>
                              </m:r>
                              <m:r>
                                <m:rPr>
                                  <m:sty m:val="p"/>
                                </m:rPr>
                                <a:rPr lang="de-DE" sz="800" i="0">
                                  <a:latin typeface="Cambria Math"/>
                                </a:rPr>
                                <m:t>iy</m:t>
                              </m:r>
                            </m:e>
                          </m:d>
                          <m:r>
                            <a:rPr lang="de-DE" sz="800" i="0">
                              <a:latin typeface="Cambria Math"/>
                            </a:rPr>
                            <m:t>−</m:t>
                          </m:r>
                          <m:bar>
                            <m:barPr>
                              <m:pos m:val="top"/>
                              <m:ctrlPr>
                                <a:rPr lang="en-GB" sz="800" i="1">
                                  <a:latin typeface="Cambria Math"/>
                                </a:rPr>
                              </m:ctrlPr>
                            </m:barPr>
                            <m:e>
                              <m:r>
                                <m:rPr>
                                  <m:sty m:val="p"/>
                                </m:rPr>
                                <a:rPr lang="de-DE" sz="800" i="0">
                                  <a:latin typeface="Cambria Math"/>
                                </a:rPr>
                                <m:t>f</m:t>
                              </m:r>
                              <m:d>
                                <m:dPr>
                                  <m:ctrlPr>
                                    <a:rPr lang="en-GB" sz="800" i="1">
                                      <a:latin typeface="Cambria Math"/>
                                    </a:rPr>
                                  </m:ctrlPr>
                                </m:dPr>
                                <m:e>
                                  <m:r>
                                    <m:rPr>
                                      <m:sty m:val="p"/>
                                    </m:rPr>
                                    <a:rPr lang="de-DE" sz="800" i="0">
                                      <a:latin typeface="Cambria Math"/>
                                    </a:rPr>
                                    <m:t>x</m:t>
                                  </m:r>
                                  <m:r>
                                    <a:rPr lang="de-DE" sz="800" i="0">
                                      <a:latin typeface="Cambria Math"/>
                                    </a:rPr>
                                    <m:t>+</m:t>
                                  </m:r>
                                  <m:r>
                                    <m:rPr>
                                      <m:sty m:val="p"/>
                                    </m:rPr>
                                    <a:rPr lang="de-DE" sz="800" i="0">
                                      <a:latin typeface="Cambria Math"/>
                                    </a:rPr>
                                    <m:t>iy</m:t>
                                  </m:r>
                                </m:e>
                              </m:d>
                            </m:e>
                          </m:bar>
                        </m:num>
                        <m:den>
                          <m:r>
                            <a:rPr lang="de-DE" sz="800" i="0">
                              <a:latin typeface="Cambria Math"/>
                            </a:rPr>
                            <m:t>2</m:t>
                          </m:r>
                          <m:r>
                            <m:rPr>
                              <m:sty m:val="p"/>
                            </m:rPr>
                            <a:rPr lang="de-DE" sz="800" i="0">
                              <a:latin typeface="Cambria Math"/>
                            </a:rPr>
                            <m:t>i</m:t>
                          </m:r>
                        </m:den>
                      </m:f>
                    </m:oMath>
                  </m:oMathPara>
                </a14:m>
                <a:endParaRPr lang="en-GB" sz="800" dirty="0" err="1" smtClean="0"/>
              </a:p>
            </p:txBody>
          </p:sp>
        </mc:Choice>
        <mc:Fallback xmlns="">
          <p:sp>
            <p:nvSpPr>
              <p:cNvPr id="22" name="Textfeld 21"/>
              <p:cNvSpPr txBox="1">
                <a:spLocks noRot="1" noChangeAspect="1" noMove="1" noResize="1" noEditPoints="1" noAdjustHandles="1" noChangeArrowheads="1" noChangeShapeType="1" noTextEdit="1"/>
              </p:cNvSpPr>
              <p:nvPr/>
            </p:nvSpPr>
            <p:spPr>
              <a:xfrm>
                <a:off x="4644008" y="4365104"/>
                <a:ext cx="2376264" cy="936104"/>
              </a:xfrm>
              <a:prstGeom prst="rect">
                <a:avLst/>
              </a:prstGeom>
              <a:blipFill rotWithShape="1">
                <a:blip r:embed="rId16"/>
                <a:stretch>
                  <a:fillRect t="-5806"/>
                </a:stretch>
              </a:blipFill>
              <a:ln w="3175">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 name="Textfeld 8"/>
              <p:cNvSpPr txBox="1"/>
              <p:nvPr/>
            </p:nvSpPr>
            <p:spPr>
              <a:xfrm>
                <a:off x="7574280" y="0"/>
                <a:ext cx="1569720" cy="1628800"/>
              </a:xfrm>
              <a:prstGeom prst="rect">
                <a:avLst/>
              </a:prstGeom>
              <a:noFill/>
              <a:ln w="3175">
                <a:solidFill>
                  <a:schemeClr val="tx1"/>
                </a:solidFill>
              </a:ln>
            </p:spPr>
            <p:txBody>
              <a:bodyPr wrap="none" lIns="36000" tIns="0" rIns="0" bIns="0" rtlCol="0">
                <a:noAutofit/>
              </a:bodyPr>
              <a:lstStyle/>
              <a:p>
                <a:r>
                  <a:rPr lang="en-GB" sz="900" u="sng" dirty="0" smtClean="0">
                    <a:effectLst>
                      <a:outerShdw blurRad="38100" dist="38100" dir="2700000" algn="tl">
                        <a:srgbClr val="000000">
                          <a:alpha val="43137"/>
                        </a:srgbClr>
                      </a:outerShdw>
                    </a:effectLst>
                  </a:rPr>
                  <a:t>Gerade</a:t>
                </a:r>
                <a:r>
                  <a:rPr lang="en-GB" sz="900" u="sng" dirty="0">
                    <a:effectLst>
                      <a:outerShdw blurRad="38100" dist="38100" dir="2700000" algn="tl">
                        <a:srgbClr val="000000">
                          <a:alpha val="43137"/>
                        </a:srgbClr>
                      </a:outerShdw>
                    </a:effectLst>
                  </a:rPr>
                  <a:t> </a:t>
                </a:r>
                <a:r>
                  <a:rPr lang="en-GB" sz="900" u="sng" dirty="0" smtClean="0">
                    <a:effectLst>
                      <a:outerShdw blurRad="38100" dist="38100" dir="2700000" algn="tl">
                        <a:srgbClr val="000000">
                          <a:alpha val="43137"/>
                        </a:srgbClr>
                      </a:outerShdw>
                    </a:effectLst>
                  </a:rPr>
                  <a:t>und </a:t>
                </a:r>
                <a:r>
                  <a:rPr lang="en-GB" sz="900" u="sng" dirty="0" err="1">
                    <a:effectLst>
                      <a:outerShdw blurRad="38100" dist="38100" dir="2700000" algn="tl">
                        <a:srgbClr val="000000">
                          <a:alpha val="43137"/>
                        </a:srgbClr>
                      </a:outerShdw>
                    </a:effectLst>
                  </a:rPr>
                  <a:t>u</a:t>
                </a:r>
                <a:r>
                  <a:rPr lang="en-GB" sz="900" u="sng" dirty="0" err="1" smtClean="0">
                    <a:effectLst>
                      <a:outerShdw blurRad="38100" dist="38100" dir="2700000" algn="tl">
                        <a:srgbClr val="000000">
                          <a:alpha val="43137"/>
                        </a:srgbClr>
                      </a:outerShdw>
                    </a:effectLst>
                  </a:rPr>
                  <a:t>ngerade</a:t>
                </a:r>
                <a:r>
                  <a:rPr lang="en-GB" sz="900" u="sng" dirty="0" smtClean="0">
                    <a:effectLst>
                      <a:outerShdw blurRad="38100" dist="38100" dir="2700000" algn="tl">
                        <a:srgbClr val="000000">
                          <a:alpha val="43137"/>
                        </a:srgbClr>
                      </a:outerShdw>
                    </a:effectLst>
                  </a:rPr>
                  <a:t> </a:t>
                </a:r>
                <a:r>
                  <a:rPr lang="en-GB" sz="900" u="sng" dirty="0" err="1" smtClean="0">
                    <a:effectLst>
                      <a:outerShdw blurRad="38100" dist="38100" dir="2700000" algn="tl">
                        <a:srgbClr val="000000">
                          <a:alpha val="43137"/>
                        </a:srgbClr>
                      </a:outerShdw>
                    </a:effectLst>
                  </a:rPr>
                  <a:t>Funktionen</a:t>
                </a:r>
                <a:endParaRPr lang="en-GB" sz="900" u="sng" dirty="0" smtClean="0">
                  <a:effectLst>
                    <a:outerShdw blurRad="38100" dist="38100" dir="2700000" algn="tl">
                      <a:srgbClr val="000000">
                        <a:alpha val="43137"/>
                      </a:srgbClr>
                    </a:outerShdw>
                  </a:effectLst>
                </a:endParaRPr>
              </a:p>
              <a:p>
                <a:pPr algn="ctr"/>
                <a:r>
                  <a:rPr lang="en-GB" sz="700" dirty="0" smtClean="0">
                    <a:latin typeface="Cambria Math"/>
                  </a:rPr>
                  <a:t>BEWEIS</a:t>
                </a:r>
              </a:p>
              <a:p>
                <a:pPr/>
                <a14:m>
                  <m:oMathPara xmlns:m="http://schemas.openxmlformats.org/officeDocument/2006/math">
                    <m:oMathParaPr>
                      <m:jc m:val="centerGroup"/>
                    </m:oMathParaPr>
                    <m:oMath xmlns:m="http://schemas.openxmlformats.org/officeDocument/2006/math">
                      <m:r>
                        <m:rPr>
                          <m:nor/>
                        </m:rPr>
                        <a:rPr lang="en-GB" sz="700" dirty="0">
                          <a:latin typeface="Cambria Math"/>
                        </a:rPr>
                        <m:t>f</m:t>
                      </m:r>
                      <m:r>
                        <m:rPr>
                          <m:nor/>
                        </m:rPr>
                        <a:rPr lang="en-GB" sz="700" dirty="0">
                          <a:latin typeface="Cambria Math"/>
                        </a:rPr>
                        <m:t>(</m:t>
                      </m:r>
                      <m:r>
                        <m:rPr>
                          <m:nor/>
                        </m:rPr>
                        <a:rPr lang="en-GB" sz="700" dirty="0">
                          <a:latin typeface="Cambria Math"/>
                        </a:rPr>
                        <m:t>x</m:t>
                      </m:r>
                      <m:r>
                        <m:rPr>
                          <m:nor/>
                        </m:rPr>
                        <a:rPr lang="en-GB" sz="700" dirty="0">
                          <a:latin typeface="Cambria Math"/>
                        </a:rPr>
                        <m:t>)</m:t>
                      </m:r>
                      <m:r>
                        <a:rPr lang="de-DE" sz="700" dirty="0">
                          <a:latin typeface="Cambria Math"/>
                        </a:rPr>
                        <m:t>=</m:t>
                      </m:r>
                      <m:r>
                        <m:rPr>
                          <m:sty m:val="p"/>
                        </m:rPr>
                        <a:rPr lang="de-DE" sz="700" dirty="0">
                          <a:latin typeface="Cambria Math"/>
                        </a:rPr>
                        <m:t>f</m:t>
                      </m:r>
                      <m:d>
                        <m:dPr>
                          <m:ctrlPr>
                            <a:rPr lang="de-DE" sz="700" i="1" dirty="0">
                              <a:latin typeface="Cambria Math"/>
                            </a:rPr>
                          </m:ctrlPr>
                        </m:dPr>
                        <m:e>
                          <m:r>
                            <m:rPr>
                              <m:sty m:val="p"/>
                            </m:rPr>
                            <a:rPr lang="de-DE" sz="700" dirty="0">
                              <a:latin typeface="Cambria Math"/>
                            </a:rPr>
                            <m:t>g</m:t>
                          </m:r>
                          <m:d>
                            <m:dPr>
                              <m:ctrlPr>
                                <a:rPr lang="de-DE" sz="700" i="1" dirty="0">
                                  <a:latin typeface="Cambria Math"/>
                                </a:rPr>
                              </m:ctrlPr>
                            </m:dPr>
                            <m:e>
                              <m:r>
                                <m:rPr>
                                  <m:sty m:val="p"/>
                                </m:rPr>
                                <a:rPr lang="de-DE" sz="700" dirty="0">
                                  <a:latin typeface="Cambria Math"/>
                                </a:rPr>
                                <m:t>x</m:t>
                              </m:r>
                            </m:e>
                          </m:d>
                        </m:e>
                      </m:d>
                      <m:groupChr>
                        <m:groupChrPr>
                          <m:chr m:val="⇒"/>
                          <m:vertJc m:val="bot"/>
                          <m:ctrlPr>
                            <a:rPr lang="de-DE" sz="700" i="1" dirty="0">
                              <a:latin typeface="Cambria Math"/>
                            </a:rPr>
                          </m:ctrlPr>
                        </m:groupChrPr>
                        <m:e>
                          <m:r>
                            <m:rPr>
                              <m:brk m:alnAt="2"/>
                            </m:rPr>
                            <a:rPr lang="de-DE" sz="700" dirty="0">
                              <a:latin typeface="Cambria Math"/>
                            </a:rPr>
                            <m:t> </m:t>
                          </m:r>
                        </m:e>
                      </m:groupChr>
                      <m:sSup>
                        <m:sSupPr>
                          <m:ctrlPr>
                            <a:rPr lang="de-DE" sz="700" i="1" dirty="0">
                              <a:latin typeface="Cambria Math"/>
                            </a:rPr>
                          </m:ctrlPr>
                        </m:sSupPr>
                        <m:e>
                          <m:r>
                            <m:rPr>
                              <m:sty m:val="p"/>
                            </m:rPr>
                            <a:rPr lang="de-DE" sz="700" dirty="0">
                              <a:latin typeface="Cambria Math"/>
                            </a:rPr>
                            <m:t>f</m:t>
                          </m:r>
                        </m:e>
                        <m:sup>
                          <m:r>
                            <a:rPr lang="de-DE" sz="700" dirty="0">
                              <a:latin typeface="Cambria Math"/>
                            </a:rPr>
                            <m:t>′</m:t>
                          </m:r>
                        </m:sup>
                      </m:sSup>
                      <m:d>
                        <m:dPr>
                          <m:ctrlPr>
                            <a:rPr lang="de-DE" sz="700" i="1" dirty="0">
                              <a:latin typeface="Cambria Math"/>
                            </a:rPr>
                          </m:ctrlPr>
                        </m:dPr>
                        <m:e>
                          <m:r>
                            <m:rPr>
                              <m:sty m:val="p"/>
                            </m:rPr>
                            <a:rPr lang="de-DE" sz="700" dirty="0">
                              <a:latin typeface="Cambria Math"/>
                            </a:rPr>
                            <m:t>x</m:t>
                          </m:r>
                        </m:e>
                      </m:d>
                      <m:r>
                        <a:rPr lang="de-DE" sz="700" dirty="0">
                          <a:latin typeface="Cambria Math"/>
                        </a:rPr>
                        <m:t>=</m:t>
                      </m:r>
                      <m:sSup>
                        <m:sSupPr>
                          <m:ctrlPr>
                            <a:rPr lang="de-DE" sz="700" i="1" dirty="0">
                              <a:latin typeface="Cambria Math"/>
                            </a:rPr>
                          </m:ctrlPr>
                        </m:sSupPr>
                        <m:e>
                          <m:r>
                            <m:rPr>
                              <m:sty m:val="p"/>
                            </m:rPr>
                            <a:rPr lang="de-DE" sz="700" dirty="0">
                              <a:latin typeface="Cambria Math"/>
                            </a:rPr>
                            <m:t>f</m:t>
                          </m:r>
                        </m:e>
                        <m:sup>
                          <m:r>
                            <a:rPr lang="de-DE" sz="700" dirty="0">
                              <a:latin typeface="Cambria Math"/>
                            </a:rPr>
                            <m:t>′</m:t>
                          </m:r>
                        </m:sup>
                      </m:sSup>
                      <m:d>
                        <m:dPr>
                          <m:ctrlPr>
                            <a:rPr lang="de-DE" sz="700" i="1" dirty="0">
                              <a:latin typeface="Cambria Math"/>
                            </a:rPr>
                          </m:ctrlPr>
                        </m:dPr>
                        <m:e>
                          <m:r>
                            <m:rPr>
                              <m:sty m:val="p"/>
                            </m:rPr>
                            <a:rPr lang="de-DE" sz="700" dirty="0">
                              <a:latin typeface="Cambria Math"/>
                            </a:rPr>
                            <m:t>g</m:t>
                          </m:r>
                          <m:d>
                            <m:dPr>
                              <m:ctrlPr>
                                <a:rPr lang="de-DE" sz="700" i="1" dirty="0">
                                  <a:latin typeface="Cambria Math"/>
                                </a:rPr>
                              </m:ctrlPr>
                            </m:dPr>
                            <m:e>
                              <m:r>
                                <m:rPr>
                                  <m:sty m:val="p"/>
                                </m:rPr>
                                <a:rPr lang="de-DE" sz="700" dirty="0">
                                  <a:latin typeface="Cambria Math"/>
                                </a:rPr>
                                <m:t>x</m:t>
                              </m:r>
                            </m:e>
                          </m:d>
                        </m:e>
                      </m:d>
                      <m:r>
                        <a:rPr lang="de-DE" sz="700" dirty="0">
                          <a:latin typeface="Cambria Math"/>
                        </a:rPr>
                        <m:t>∗</m:t>
                      </m:r>
                      <m:sSup>
                        <m:sSupPr>
                          <m:ctrlPr>
                            <a:rPr lang="de-DE" sz="700" i="1" dirty="0">
                              <a:latin typeface="Cambria Math"/>
                            </a:rPr>
                          </m:ctrlPr>
                        </m:sSupPr>
                        <m:e>
                          <m:r>
                            <m:rPr>
                              <m:sty m:val="p"/>
                            </m:rPr>
                            <a:rPr lang="de-DE" sz="700" dirty="0">
                              <a:latin typeface="Cambria Math"/>
                            </a:rPr>
                            <m:t>g</m:t>
                          </m:r>
                        </m:e>
                        <m:sup>
                          <m:r>
                            <a:rPr lang="de-DE" sz="700" dirty="0">
                              <a:latin typeface="Cambria Math"/>
                            </a:rPr>
                            <m:t>′</m:t>
                          </m:r>
                        </m:sup>
                      </m:sSup>
                      <m:d>
                        <m:dPr>
                          <m:ctrlPr>
                            <a:rPr lang="de-DE" sz="700" i="1" dirty="0">
                              <a:latin typeface="Cambria Math"/>
                            </a:rPr>
                          </m:ctrlPr>
                        </m:dPr>
                        <m:e>
                          <m:r>
                            <m:rPr>
                              <m:sty m:val="p"/>
                            </m:rPr>
                            <a:rPr lang="de-DE" sz="700" dirty="0">
                              <a:latin typeface="Cambria Math"/>
                            </a:rPr>
                            <m:t>x</m:t>
                          </m:r>
                        </m:e>
                      </m:d>
                    </m:oMath>
                  </m:oMathPara>
                </a14:m>
                <a:endParaRPr lang="de-DE" sz="700" dirty="0">
                  <a:latin typeface="Cambria Math"/>
                </a:endParaRPr>
              </a:p>
              <a:p>
                <a:pPr/>
                <a:r>
                  <a:rPr lang="en-GB" sz="700" dirty="0" err="1" smtClean="0"/>
                  <a:t>ungerade</a:t>
                </a:r>
                <a:r>
                  <a:rPr lang="en-GB" sz="700" dirty="0" smtClean="0"/>
                  <a:t> </a:t>
                </a:r>
                <a:r>
                  <a:rPr lang="en-GB" sz="700" dirty="0" err="1" smtClean="0"/>
                  <a:t>gegeben</a:t>
                </a:r>
                <a:r>
                  <a:rPr lang="en-GB" sz="700" dirty="0" smtClean="0"/>
                  <a:t>:</a:t>
                </a:r>
                <a:br>
                  <a:rPr lang="en-GB" sz="700" dirty="0" smtClean="0"/>
                </a:br>
                <a14:m>
                  <m:oMathPara xmlns:m="http://schemas.openxmlformats.org/officeDocument/2006/math">
                    <m:oMathParaPr>
                      <m:jc m:val="left"/>
                    </m:oMathParaPr>
                    <m:oMath xmlns:m="http://schemas.openxmlformats.org/officeDocument/2006/math">
                      <m:r>
                        <m:rPr>
                          <m:nor/>
                        </m:rPr>
                        <a:rPr lang="en-GB" sz="700" dirty="0">
                          <a:latin typeface="Cambria Math"/>
                        </a:rPr>
                        <m:t>f</m:t>
                      </m:r>
                      <m:r>
                        <m:rPr>
                          <m:nor/>
                        </m:rPr>
                        <a:rPr lang="en-GB" sz="700" dirty="0">
                          <a:latin typeface="Cambria Math"/>
                        </a:rPr>
                        <m:t>(</m:t>
                      </m:r>
                      <m:r>
                        <m:rPr>
                          <m:nor/>
                        </m:rPr>
                        <a:rPr lang="de-DE" sz="700" dirty="0">
                          <a:latin typeface="Cambria Math"/>
                        </a:rPr>
                        <m:t>−</m:t>
                      </m:r>
                      <m:r>
                        <m:rPr>
                          <m:nor/>
                        </m:rPr>
                        <a:rPr lang="en-GB" sz="700" dirty="0">
                          <a:latin typeface="Cambria Math"/>
                        </a:rPr>
                        <m:t>x</m:t>
                      </m:r>
                      <m:r>
                        <m:rPr>
                          <m:nor/>
                        </m:rPr>
                        <a:rPr lang="en-GB" sz="700" dirty="0">
                          <a:latin typeface="Cambria Math"/>
                        </a:rPr>
                        <m:t>)</m:t>
                      </m:r>
                      <m:r>
                        <a:rPr lang="de-DE" sz="700" i="0" dirty="0">
                          <a:latin typeface="Cambria Math"/>
                        </a:rPr>
                        <m:t>=</m:t>
                      </m:r>
                      <m:r>
                        <m:rPr>
                          <m:sty m:val="p"/>
                        </m:rPr>
                        <a:rPr lang="de-DE" sz="700" i="0" dirty="0">
                          <a:latin typeface="Cambria Math"/>
                        </a:rPr>
                        <m:t>f</m:t>
                      </m:r>
                      <m:d>
                        <m:dPr>
                          <m:ctrlPr>
                            <a:rPr lang="de-DE" sz="700" i="1" dirty="0">
                              <a:latin typeface="Cambria Math"/>
                            </a:rPr>
                          </m:ctrlPr>
                        </m:dPr>
                        <m:e>
                          <m:r>
                            <m:rPr>
                              <m:sty m:val="p"/>
                            </m:rPr>
                            <a:rPr lang="de-DE" sz="700" i="0" dirty="0">
                              <a:latin typeface="Cambria Math"/>
                            </a:rPr>
                            <m:t>x</m:t>
                          </m:r>
                        </m:e>
                      </m:d>
                      <m:groupChr>
                        <m:groupChrPr>
                          <m:chr m:val="⇒"/>
                          <m:vertJc m:val="bot"/>
                          <m:ctrlPr>
                            <a:rPr lang="de-DE" sz="700" i="1" dirty="0">
                              <a:latin typeface="Cambria Math"/>
                            </a:rPr>
                          </m:ctrlPr>
                        </m:groupChrPr>
                        <m:e>
                          <m:r>
                            <m:rPr>
                              <m:brk m:alnAt="2"/>
                            </m:rPr>
                            <a:rPr lang="de-DE" sz="700" i="0" dirty="0">
                              <a:latin typeface="Cambria Math"/>
                            </a:rPr>
                            <m:t> </m:t>
                          </m:r>
                          <m:r>
                            <a:rPr lang="de-DE" sz="700" i="0" dirty="0">
                              <a:latin typeface="Cambria Math"/>
                            </a:rPr>
                            <m:t>         </m:t>
                          </m:r>
                        </m:e>
                      </m:groupChr>
                      <m:r>
                        <a:rPr lang="de-DE" sz="700" i="0" dirty="0">
                          <a:latin typeface="Cambria Math"/>
                        </a:rPr>
                        <m:t> </m:t>
                      </m:r>
                      <m:r>
                        <m:rPr>
                          <m:sty m:val="p"/>
                        </m:rPr>
                        <a:rPr lang="de-DE" sz="700" i="0" dirty="0">
                          <a:latin typeface="Cambria Math"/>
                        </a:rPr>
                        <m:t>f</m:t>
                      </m:r>
                      <m:d>
                        <m:dPr>
                          <m:ctrlPr>
                            <a:rPr lang="de-DE" sz="700" i="1" dirty="0">
                              <a:latin typeface="Cambria Math"/>
                            </a:rPr>
                          </m:ctrlPr>
                        </m:dPr>
                        <m:e>
                          <m:r>
                            <m:rPr>
                              <m:sty m:val="p"/>
                            </m:rPr>
                            <a:rPr lang="de-DE" sz="700" i="0" dirty="0">
                              <a:latin typeface="Cambria Math"/>
                            </a:rPr>
                            <m:t>x</m:t>
                          </m:r>
                        </m:e>
                      </m:d>
                      <m:r>
                        <a:rPr lang="de-DE" sz="700" i="0" dirty="0">
                          <a:latin typeface="Cambria Math"/>
                        </a:rPr>
                        <m:t>=</m:t>
                      </m:r>
                      <m:sSup>
                        <m:sSupPr>
                          <m:ctrlPr>
                            <a:rPr lang="de-DE" sz="700" i="1" dirty="0">
                              <a:latin typeface="Cambria Math"/>
                            </a:rPr>
                          </m:ctrlPr>
                        </m:sSupPr>
                        <m:e>
                          <m:r>
                            <m:rPr>
                              <m:sty m:val="p"/>
                            </m:rPr>
                            <a:rPr lang="de-DE" sz="700" i="0" dirty="0">
                              <a:latin typeface="Cambria Math"/>
                            </a:rPr>
                            <m:t>f</m:t>
                          </m:r>
                        </m:e>
                        <m:sup>
                          <m:r>
                            <a:rPr lang="de-DE" sz="700" i="0" dirty="0">
                              <a:latin typeface="Cambria Math"/>
                            </a:rPr>
                            <m:t>′</m:t>
                          </m:r>
                        </m:sup>
                      </m:sSup>
                      <m:d>
                        <m:dPr>
                          <m:ctrlPr>
                            <a:rPr lang="de-DE" sz="700" i="1" dirty="0">
                              <a:latin typeface="Cambria Math"/>
                            </a:rPr>
                          </m:ctrlPr>
                        </m:dPr>
                        <m:e>
                          <m:r>
                            <m:rPr>
                              <m:sty m:val="p"/>
                            </m:rPr>
                            <a:rPr lang="de-DE" sz="700" i="0" dirty="0">
                              <a:latin typeface="Cambria Math"/>
                            </a:rPr>
                            <m:t>x</m:t>
                          </m:r>
                        </m:e>
                      </m:d>
                    </m:oMath>
                  </m:oMathPara>
                </a14:m>
                <a:endParaRPr lang="de-DE" sz="700" dirty="0" smtClean="0"/>
              </a:p>
              <a:p>
                <a:pPr/>
                <a14:m>
                  <m:oMathPara xmlns:m="http://schemas.openxmlformats.org/officeDocument/2006/math">
                    <m:oMathParaPr>
                      <m:jc m:val="left"/>
                    </m:oMathParaPr>
                    <m:oMath xmlns:m="http://schemas.openxmlformats.org/officeDocument/2006/math">
                      <m:r>
                        <m:rPr>
                          <m:nor/>
                        </m:rPr>
                        <a:rPr lang="en-GB" sz="700" dirty="0">
                          <a:latin typeface="Cambria Math"/>
                        </a:rPr>
                        <m:t>f</m:t>
                      </m:r>
                      <m:r>
                        <m:rPr>
                          <m:nor/>
                        </m:rPr>
                        <a:rPr lang="en-GB" sz="700" dirty="0">
                          <a:latin typeface="Cambria Math"/>
                        </a:rPr>
                        <m:t>(</m:t>
                      </m:r>
                      <m:r>
                        <m:rPr>
                          <m:nor/>
                        </m:rPr>
                        <a:rPr lang="de-DE" sz="700" dirty="0">
                          <a:latin typeface="Cambria Math"/>
                        </a:rPr>
                        <m:t>−</m:t>
                      </m:r>
                      <m:r>
                        <m:rPr>
                          <m:nor/>
                        </m:rPr>
                        <a:rPr lang="en-GB" sz="700" dirty="0">
                          <a:latin typeface="Cambria Math"/>
                        </a:rPr>
                        <m:t>x</m:t>
                      </m:r>
                      <m:r>
                        <m:rPr>
                          <m:nor/>
                        </m:rPr>
                        <a:rPr lang="en-GB" sz="700" dirty="0">
                          <a:latin typeface="Cambria Math"/>
                        </a:rPr>
                        <m:t>)</m:t>
                      </m:r>
                      <m:r>
                        <a:rPr lang="de-DE" sz="700" i="0" dirty="0" smtClean="0">
                          <a:latin typeface="Cambria Math"/>
                        </a:rPr>
                        <m:t> </m:t>
                      </m:r>
                      <m:groupChr>
                        <m:groupChrPr>
                          <m:chr m:val="⇒"/>
                          <m:vertJc m:val="bot"/>
                          <m:ctrlPr>
                            <a:rPr lang="de-DE" sz="700" i="1" dirty="0">
                              <a:latin typeface="Cambria Math"/>
                            </a:rPr>
                          </m:ctrlPr>
                        </m:groupChrPr>
                        <m:e>
                          <m:r>
                            <m:rPr>
                              <m:brk m:alnAt="2"/>
                            </m:rPr>
                            <a:rPr lang="de-DE" sz="700" i="0" dirty="0">
                              <a:latin typeface="Cambria Math"/>
                            </a:rPr>
                            <m:t> </m:t>
                          </m:r>
                          <m:r>
                            <a:rPr lang="de-DE" sz="700" i="0" dirty="0">
                              <a:latin typeface="Cambria Math"/>
                            </a:rPr>
                            <m:t>         </m:t>
                          </m:r>
                        </m:e>
                      </m:groupChr>
                      <m:r>
                        <a:rPr lang="de-DE" sz="700" i="0" dirty="0">
                          <a:latin typeface="Cambria Math"/>
                        </a:rPr>
                        <m:t> </m:t>
                      </m:r>
                      <m:sSup>
                        <m:sSupPr>
                          <m:ctrlPr>
                            <a:rPr lang="de-DE" sz="700" i="1" dirty="0">
                              <a:latin typeface="Cambria Math"/>
                            </a:rPr>
                          </m:ctrlPr>
                        </m:sSupPr>
                        <m:e>
                          <m:r>
                            <m:rPr>
                              <m:sty m:val="p"/>
                            </m:rPr>
                            <a:rPr lang="de-DE" sz="700" i="0" dirty="0">
                              <a:latin typeface="Cambria Math"/>
                            </a:rPr>
                            <m:t>f</m:t>
                          </m:r>
                        </m:e>
                        <m:sup>
                          <m:r>
                            <a:rPr lang="de-DE" sz="700" i="0" dirty="0">
                              <a:latin typeface="Cambria Math"/>
                            </a:rPr>
                            <m:t>′</m:t>
                          </m:r>
                        </m:sup>
                      </m:sSup>
                      <m:d>
                        <m:dPr>
                          <m:ctrlPr>
                            <a:rPr lang="de-DE" sz="700" i="1" dirty="0">
                              <a:latin typeface="Cambria Math"/>
                            </a:rPr>
                          </m:ctrlPr>
                        </m:dPr>
                        <m:e>
                          <m:r>
                            <m:rPr>
                              <m:sty m:val="p"/>
                            </m:rPr>
                            <a:rPr lang="de-DE" sz="700" i="0" dirty="0">
                              <a:latin typeface="Cambria Math"/>
                            </a:rPr>
                            <m:t>x</m:t>
                          </m:r>
                        </m:e>
                      </m:d>
                      <m:r>
                        <a:rPr lang="de-DE" sz="700" b="0" i="0" dirty="0" smtClean="0">
                          <a:latin typeface="Cambria Math"/>
                        </a:rPr>
                        <m:t>∗</m:t>
                      </m:r>
                      <m:d>
                        <m:dPr>
                          <m:ctrlPr>
                            <a:rPr lang="de-DE" sz="700" b="0" i="1" dirty="0" smtClean="0">
                              <a:latin typeface="Cambria Math"/>
                            </a:rPr>
                          </m:ctrlPr>
                        </m:dPr>
                        <m:e>
                          <m:r>
                            <a:rPr lang="de-DE" sz="700" b="0" i="0" dirty="0" smtClean="0">
                              <a:latin typeface="Cambria Math"/>
                            </a:rPr>
                            <m:t>−1</m:t>
                          </m:r>
                        </m:e>
                      </m:d>
                      <m:r>
                        <a:rPr lang="de-DE" sz="700" b="0" i="0" dirty="0" smtClean="0">
                          <a:latin typeface="Cambria Math"/>
                        </a:rPr>
                        <m:t>  </m:t>
                      </m:r>
                      <m:r>
                        <m:rPr>
                          <m:sty m:val="p"/>
                        </m:rPr>
                        <a:rPr lang="de-DE" sz="700" b="0" i="0" dirty="0" smtClean="0">
                          <a:latin typeface="Cambria Math"/>
                        </a:rPr>
                        <m:t>mit</m:t>
                      </m:r>
                      <m:r>
                        <a:rPr lang="de-DE" sz="700" b="0" i="0" dirty="0" smtClean="0">
                          <a:latin typeface="Cambria Math"/>
                        </a:rPr>
                        <m:t> </m:t>
                      </m:r>
                      <m:r>
                        <m:rPr>
                          <m:sty m:val="p"/>
                        </m:rPr>
                        <a:rPr lang="de-DE" sz="700" b="0" i="0" dirty="0" smtClean="0">
                          <a:latin typeface="Cambria Math"/>
                        </a:rPr>
                        <m:t>g</m:t>
                      </m:r>
                      <m:d>
                        <m:dPr>
                          <m:ctrlPr>
                            <a:rPr lang="de-DE" sz="700" b="0" i="1" dirty="0" smtClean="0">
                              <a:latin typeface="Cambria Math"/>
                            </a:rPr>
                          </m:ctrlPr>
                        </m:dPr>
                        <m:e>
                          <m:r>
                            <m:rPr>
                              <m:sty m:val="p"/>
                            </m:rPr>
                            <a:rPr lang="de-DE" sz="700" b="0" i="0" dirty="0" smtClean="0">
                              <a:latin typeface="Cambria Math"/>
                            </a:rPr>
                            <m:t>x</m:t>
                          </m:r>
                        </m:e>
                      </m:d>
                      <m:r>
                        <a:rPr lang="de-DE" sz="700" b="0" i="0" dirty="0" smtClean="0">
                          <a:latin typeface="Cambria Math"/>
                        </a:rPr>
                        <m:t>=−</m:t>
                      </m:r>
                      <m:r>
                        <m:rPr>
                          <m:sty m:val="p"/>
                        </m:rPr>
                        <a:rPr lang="de-DE" sz="700" b="0" i="0" dirty="0" smtClean="0">
                          <a:latin typeface="Cambria Math"/>
                        </a:rPr>
                        <m:t>x</m:t>
                      </m:r>
                    </m:oMath>
                  </m:oMathPara>
                </a14:m>
                <a:endParaRPr lang="de-DE" sz="700" b="0" dirty="0" smtClean="0">
                  <a:latin typeface="Cambria Math"/>
                </a:endParaRPr>
              </a:p>
              <a:p>
                <a14:m>
                  <m:oMath xmlns:m="http://schemas.openxmlformats.org/officeDocument/2006/math">
                    <m:r>
                      <a:rPr lang="de-DE" sz="700" b="0" i="0" dirty="0" smtClean="0">
                        <a:latin typeface="Cambria Math"/>
                      </a:rPr>
                      <m:t> </m:t>
                    </m:r>
                    <m:groupChr>
                      <m:groupChrPr>
                        <m:chr m:val="⇒"/>
                        <m:vertJc m:val="bot"/>
                        <m:ctrlPr>
                          <a:rPr lang="de-DE" sz="700" i="1" dirty="0">
                            <a:latin typeface="Cambria Math"/>
                          </a:rPr>
                        </m:ctrlPr>
                      </m:groupChrPr>
                      <m:e>
                        <m:r>
                          <m:rPr>
                            <m:brk m:alnAt="2"/>
                          </m:rPr>
                          <a:rPr lang="de-DE" sz="700" i="0" dirty="0">
                            <a:latin typeface="Cambria Math"/>
                          </a:rPr>
                          <m:t> </m:t>
                        </m:r>
                        <m:r>
                          <a:rPr lang="de-DE" sz="700" i="0" dirty="0">
                            <a:latin typeface="Cambria Math"/>
                          </a:rPr>
                          <m:t>     </m:t>
                        </m:r>
                      </m:e>
                    </m:groupChr>
                  </m:oMath>
                </a14:m>
                <a:r>
                  <a:rPr lang="de-DE" sz="700" dirty="0"/>
                  <a:t> </a:t>
                </a:r>
                <a14:m>
                  <m:oMath xmlns:m="http://schemas.openxmlformats.org/officeDocument/2006/math">
                    <m:sSup>
                      <m:sSupPr>
                        <m:ctrlPr>
                          <a:rPr lang="de-DE" sz="700" i="1" dirty="0">
                            <a:latin typeface="Cambria Math"/>
                          </a:rPr>
                        </m:ctrlPr>
                      </m:sSupPr>
                      <m:e>
                        <m:r>
                          <m:rPr>
                            <m:sty m:val="p"/>
                          </m:rPr>
                          <a:rPr lang="de-DE" sz="700" i="0" dirty="0">
                            <a:latin typeface="Cambria Math"/>
                          </a:rPr>
                          <m:t>f</m:t>
                        </m:r>
                      </m:e>
                      <m:sup>
                        <m:r>
                          <a:rPr lang="de-DE" sz="700" i="0" dirty="0">
                            <a:latin typeface="Cambria Math"/>
                          </a:rPr>
                          <m:t>′</m:t>
                        </m:r>
                      </m:sup>
                    </m:sSup>
                    <m:d>
                      <m:dPr>
                        <m:ctrlPr>
                          <a:rPr lang="de-DE" sz="700" i="1" dirty="0">
                            <a:latin typeface="Cambria Math"/>
                          </a:rPr>
                        </m:ctrlPr>
                      </m:dPr>
                      <m:e>
                        <m:r>
                          <m:rPr>
                            <m:sty m:val="p"/>
                          </m:rPr>
                          <a:rPr lang="de-DE" sz="700" i="0" dirty="0">
                            <a:latin typeface="Cambria Math"/>
                          </a:rPr>
                          <m:t>x</m:t>
                        </m:r>
                      </m:e>
                    </m:d>
                    <m:r>
                      <a:rPr lang="de-DE" sz="700" b="0" i="0" dirty="0" smtClean="0">
                        <a:latin typeface="Cambria Math"/>
                      </a:rPr>
                      <m:t>=−</m:t>
                    </m:r>
                    <m:r>
                      <m:rPr>
                        <m:sty m:val="p"/>
                      </m:rPr>
                      <a:rPr lang="de-DE" sz="700" b="0" i="0" dirty="0" smtClean="0">
                        <a:latin typeface="Cambria Math"/>
                      </a:rPr>
                      <m:t>f</m:t>
                    </m:r>
                    <m:r>
                      <a:rPr lang="de-DE" sz="700" b="0" i="0" dirty="0" smtClean="0">
                        <a:latin typeface="Cambria Math"/>
                      </a:rPr>
                      <m:t>(−</m:t>
                    </m:r>
                    <m:r>
                      <m:rPr>
                        <m:sty m:val="p"/>
                      </m:rPr>
                      <a:rPr lang="de-DE" sz="700" b="0" i="0" dirty="0" smtClean="0">
                        <a:latin typeface="Cambria Math"/>
                      </a:rPr>
                      <m:t>x</m:t>
                    </m:r>
                    <m:r>
                      <a:rPr lang="de-DE" sz="700" b="0" i="0" dirty="0" smtClean="0">
                        <a:latin typeface="Cambria Math"/>
                      </a:rPr>
                      <m:t>)</m:t>
                    </m:r>
                    <m:groupChr>
                      <m:groupChrPr>
                        <m:chr m:val="⇒"/>
                        <m:vertJc m:val="bot"/>
                        <m:ctrlPr>
                          <a:rPr lang="de-DE" sz="700" i="1" dirty="0">
                            <a:latin typeface="Cambria Math"/>
                          </a:rPr>
                        </m:ctrlPr>
                      </m:groupChrPr>
                      <m:e>
                        <m:r>
                          <m:rPr>
                            <m:brk m:alnAt="2"/>
                          </m:rPr>
                          <a:rPr lang="de-DE" sz="700" i="0" dirty="0">
                            <a:latin typeface="Cambria Math"/>
                          </a:rPr>
                          <m:t> </m:t>
                        </m:r>
                        <m:r>
                          <a:rPr lang="de-DE" sz="700" i="0" dirty="0">
                            <a:latin typeface="Cambria Math"/>
                          </a:rPr>
                          <m:t>     </m:t>
                        </m:r>
                      </m:e>
                    </m:groupChr>
                  </m:oMath>
                </a14:m>
                <a:r>
                  <a:rPr lang="en-GB" sz="800" dirty="0" smtClean="0"/>
                  <a:t> f(x) </a:t>
                </a:r>
              </a:p>
              <a:p>
                <a:r>
                  <a:rPr lang="en-GB" sz="700" dirty="0" err="1" smtClean="0"/>
                  <a:t>ungerade</a:t>
                </a:r>
                <a:r>
                  <a:rPr lang="en-GB" sz="700" dirty="0" smtClean="0"/>
                  <a:t> </a:t>
                </a:r>
                <a:r>
                  <a:rPr lang="en-GB" sz="700" dirty="0" err="1" smtClean="0"/>
                  <a:t>q.e.d</a:t>
                </a:r>
                <a:r>
                  <a:rPr lang="en-GB" sz="700" dirty="0" smtClean="0"/>
                  <a:t>.</a:t>
                </a:r>
              </a:p>
              <a:p>
                <a:endParaRPr lang="en-GB" sz="700" dirty="0"/>
              </a:p>
              <a:p>
                <a:pPr/>
                <a:r>
                  <a:rPr lang="en-GB" sz="700" dirty="0" err="1" smtClean="0"/>
                  <a:t>gerade</a:t>
                </a:r>
                <a:r>
                  <a:rPr lang="en-GB" sz="700" dirty="0" smtClean="0"/>
                  <a:t> </a:t>
                </a:r>
                <a:r>
                  <a:rPr lang="en-GB" sz="700" dirty="0" err="1"/>
                  <a:t>gegeben</a:t>
                </a:r>
                <a:r>
                  <a:rPr lang="en-GB" sz="700" dirty="0"/>
                  <a:t>:</a:t>
                </a:r>
                <a:br>
                  <a:rPr lang="en-GB" sz="700" dirty="0"/>
                </a:br>
                <a14:m>
                  <m:oMathPara xmlns:m="http://schemas.openxmlformats.org/officeDocument/2006/math">
                    <m:oMathParaPr>
                      <m:jc m:val="left"/>
                    </m:oMathParaPr>
                    <m:oMath xmlns:m="http://schemas.openxmlformats.org/officeDocument/2006/math">
                      <m:r>
                        <m:rPr>
                          <m:nor/>
                        </m:rPr>
                        <a:rPr lang="en-GB" sz="700" dirty="0">
                          <a:latin typeface="Cambria Math"/>
                        </a:rPr>
                        <m:t>f</m:t>
                      </m:r>
                      <m:r>
                        <m:rPr>
                          <m:nor/>
                        </m:rPr>
                        <a:rPr lang="en-GB" sz="700" dirty="0">
                          <a:latin typeface="Cambria Math"/>
                        </a:rPr>
                        <m:t>(</m:t>
                      </m:r>
                      <m:r>
                        <m:rPr>
                          <m:nor/>
                        </m:rPr>
                        <a:rPr lang="en-GB" sz="700" dirty="0">
                          <a:latin typeface="Cambria Math"/>
                        </a:rPr>
                        <m:t>x</m:t>
                      </m:r>
                      <m:r>
                        <m:rPr>
                          <m:nor/>
                        </m:rPr>
                        <a:rPr lang="en-GB" sz="700" dirty="0">
                          <a:latin typeface="Cambria Math"/>
                        </a:rPr>
                        <m:t>)</m:t>
                      </m:r>
                      <m:r>
                        <a:rPr lang="de-DE" sz="700" dirty="0">
                          <a:latin typeface="Cambria Math"/>
                        </a:rPr>
                        <m:t>=</m:t>
                      </m:r>
                      <m:r>
                        <a:rPr lang="de-DE" sz="700" b="0" i="0" dirty="0" smtClean="0">
                          <a:latin typeface="Cambria Math"/>
                        </a:rPr>
                        <m:t>−</m:t>
                      </m:r>
                      <m:r>
                        <m:rPr>
                          <m:sty m:val="p"/>
                        </m:rPr>
                        <a:rPr lang="de-DE" sz="700" dirty="0">
                          <a:latin typeface="Cambria Math"/>
                        </a:rPr>
                        <m:t>f</m:t>
                      </m:r>
                      <m:d>
                        <m:dPr>
                          <m:ctrlPr>
                            <a:rPr lang="de-DE" sz="700" i="1" dirty="0">
                              <a:latin typeface="Cambria Math"/>
                            </a:rPr>
                          </m:ctrlPr>
                        </m:dPr>
                        <m:e>
                          <m:r>
                            <a:rPr lang="de-DE" sz="700" b="0" i="0" dirty="0" smtClean="0">
                              <a:latin typeface="Cambria Math"/>
                            </a:rPr>
                            <m:t>−</m:t>
                          </m:r>
                          <m:r>
                            <m:rPr>
                              <m:sty m:val="p"/>
                            </m:rPr>
                            <a:rPr lang="de-DE" sz="700" dirty="0">
                              <a:latin typeface="Cambria Math"/>
                            </a:rPr>
                            <m:t>x</m:t>
                          </m:r>
                        </m:e>
                      </m:d>
                      <m:r>
                        <a:rPr lang="de-DE" sz="700" b="0" i="1" dirty="0" smtClean="0">
                          <a:latin typeface="Cambria Math"/>
                        </a:rPr>
                        <m:t>  </m:t>
                      </m:r>
                      <m:groupChr>
                        <m:groupChrPr>
                          <m:chr m:val="⇒"/>
                          <m:vertJc m:val="bot"/>
                          <m:ctrlPr>
                            <a:rPr lang="de-DE" sz="700" i="1" dirty="0">
                              <a:latin typeface="Cambria Math"/>
                            </a:rPr>
                          </m:ctrlPr>
                        </m:groupChrPr>
                        <m:e>
                          <m:r>
                            <m:rPr>
                              <m:brk m:alnAt="2"/>
                            </m:rPr>
                            <a:rPr lang="de-DE" sz="700" dirty="0">
                              <a:latin typeface="Cambria Math"/>
                            </a:rPr>
                            <m:t> </m:t>
                          </m:r>
                          <m:r>
                            <a:rPr lang="de-DE" sz="700" dirty="0">
                              <a:latin typeface="Cambria Math"/>
                            </a:rPr>
                            <m:t>     </m:t>
                          </m:r>
                        </m:e>
                      </m:groupChr>
                      <m:r>
                        <a:rPr lang="de-DE" sz="700" b="0" i="0" dirty="0" smtClean="0">
                          <a:latin typeface="Cambria Math"/>
                        </a:rPr>
                        <m:t>  </m:t>
                      </m:r>
                      <m:r>
                        <m:rPr>
                          <m:sty m:val="p"/>
                        </m:rPr>
                        <a:rPr lang="de-DE" sz="700" dirty="0">
                          <a:latin typeface="Cambria Math"/>
                        </a:rPr>
                        <m:t>f</m:t>
                      </m:r>
                      <m:d>
                        <m:dPr>
                          <m:ctrlPr>
                            <a:rPr lang="de-DE" sz="700" i="1" dirty="0">
                              <a:latin typeface="Cambria Math"/>
                            </a:rPr>
                          </m:ctrlPr>
                        </m:dPr>
                        <m:e>
                          <m:r>
                            <m:rPr>
                              <m:sty m:val="p"/>
                            </m:rPr>
                            <a:rPr lang="de-DE" sz="700" dirty="0">
                              <a:latin typeface="Cambria Math"/>
                            </a:rPr>
                            <m:t>x</m:t>
                          </m:r>
                        </m:e>
                      </m:d>
                      <m:groupChr>
                        <m:groupChrPr>
                          <m:chr m:val="→"/>
                          <m:pos m:val="top"/>
                          <m:ctrlPr>
                            <a:rPr lang="de-DE" sz="700" i="1" dirty="0">
                              <a:latin typeface="Cambria Math"/>
                            </a:rPr>
                          </m:ctrlPr>
                        </m:groupChrPr>
                        <m:e>
                          <m:r>
                            <m:rPr>
                              <m:brk m:alnAt="1"/>
                            </m:rPr>
                            <a:rPr lang="de-DE" sz="700" i="1" dirty="0">
                              <a:latin typeface="Cambria Math"/>
                            </a:rPr>
                            <m:t> </m:t>
                          </m:r>
                        </m:e>
                      </m:groupChr>
                      <m:sSup>
                        <m:sSupPr>
                          <m:ctrlPr>
                            <a:rPr lang="de-DE" sz="700" i="1" dirty="0">
                              <a:latin typeface="Cambria Math"/>
                            </a:rPr>
                          </m:ctrlPr>
                        </m:sSupPr>
                        <m:e>
                          <m:r>
                            <m:rPr>
                              <m:sty m:val="p"/>
                            </m:rPr>
                            <a:rPr lang="de-DE" sz="700" dirty="0">
                              <a:latin typeface="Cambria Math"/>
                            </a:rPr>
                            <m:t>f</m:t>
                          </m:r>
                        </m:e>
                        <m:sup>
                          <m:r>
                            <a:rPr lang="de-DE" sz="700" dirty="0">
                              <a:latin typeface="Cambria Math"/>
                            </a:rPr>
                            <m:t>′</m:t>
                          </m:r>
                        </m:sup>
                      </m:sSup>
                      <m:d>
                        <m:dPr>
                          <m:ctrlPr>
                            <a:rPr lang="de-DE" sz="700" i="1" dirty="0">
                              <a:latin typeface="Cambria Math"/>
                            </a:rPr>
                          </m:ctrlPr>
                        </m:dPr>
                        <m:e>
                          <m:r>
                            <m:rPr>
                              <m:sty m:val="p"/>
                            </m:rPr>
                            <a:rPr lang="de-DE" sz="700" dirty="0">
                              <a:latin typeface="Cambria Math"/>
                            </a:rPr>
                            <m:t>x</m:t>
                          </m:r>
                        </m:e>
                      </m:d>
                    </m:oMath>
                  </m:oMathPara>
                </a14:m>
                <a:endParaRPr lang="de-DE" sz="700" dirty="0"/>
              </a:p>
              <a:p>
                <a:pPr/>
                <a14:m>
                  <m:oMathPara xmlns:m="http://schemas.openxmlformats.org/officeDocument/2006/math">
                    <m:oMathParaPr>
                      <m:jc m:val="left"/>
                    </m:oMathParaPr>
                    <m:oMath xmlns:m="http://schemas.openxmlformats.org/officeDocument/2006/math">
                      <m:r>
                        <m:rPr>
                          <m:nor/>
                        </m:rPr>
                        <a:rPr lang="de-DE" sz="700" b="0" i="0" dirty="0" smtClean="0">
                          <a:latin typeface="Cambria Math"/>
                        </a:rPr>
                        <m:t>−</m:t>
                      </m:r>
                      <m:r>
                        <m:rPr>
                          <m:nor/>
                        </m:rPr>
                        <a:rPr lang="en-GB" sz="700" dirty="0">
                          <a:latin typeface="Cambria Math"/>
                        </a:rPr>
                        <m:t>f</m:t>
                      </m:r>
                      <m:r>
                        <m:rPr>
                          <m:nor/>
                        </m:rPr>
                        <a:rPr lang="en-GB" sz="700" dirty="0">
                          <a:latin typeface="Cambria Math"/>
                        </a:rPr>
                        <m:t>(</m:t>
                      </m:r>
                      <m:r>
                        <m:rPr>
                          <m:nor/>
                        </m:rPr>
                        <a:rPr lang="de-DE" sz="700" dirty="0">
                          <a:latin typeface="Cambria Math"/>
                        </a:rPr>
                        <m:t>−</m:t>
                      </m:r>
                      <m:r>
                        <m:rPr>
                          <m:nor/>
                        </m:rPr>
                        <a:rPr lang="en-GB" sz="700" dirty="0">
                          <a:latin typeface="Cambria Math"/>
                        </a:rPr>
                        <m:t>x</m:t>
                      </m:r>
                      <m:r>
                        <m:rPr>
                          <m:nor/>
                        </m:rPr>
                        <a:rPr lang="en-GB" sz="700" dirty="0">
                          <a:latin typeface="Cambria Math"/>
                        </a:rPr>
                        <m:t>)</m:t>
                      </m:r>
                      <m:r>
                        <a:rPr lang="de-DE" sz="700" dirty="0">
                          <a:latin typeface="Cambria Math"/>
                        </a:rPr>
                        <m:t> </m:t>
                      </m:r>
                      <m:groupChr>
                        <m:groupChrPr>
                          <m:chr m:val="⇒"/>
                          <m:vertJc m:val="bot"/>
                          <m:ctrlPr>
                            <a:rPr lang="de-DE" sz="700" i="1" dirty="0">
                              <a:latin typeface="Cambria Math"/>
                            </a:rPr>
                          </m:ctrlPr>
                        </m:groupChrPr>
                        <m:e>
                          <m:r>
                            <a:rPr lang="de-DE" sz="700" dirty="0">
                              <a:latin typeface="Cambria Math"/>
                            </a:rPr>
                            <m:t>       </m:t>
                          </m:r>
                        </m:e>
                      </m:groupChr>
                      <m:r>
                        <a:rPr lang="de-DE" sz="700" dirty="0">
                          <a:latin typeface="Cambria Math"/>
                        </a:rPr>
                        <m:t> </m:t>
                      </m:r>
                      <m:sSup>
                        <m:sSupPr>
                          <m:ctrlPr>
                            <a:rPr lang="de-DE" sz="700" i="1" dirty="0">
                              <a:latin typeface="Cambria Math"/>
                            </a:rPr>
                          </m:ctrlPr>
                        </m:sSupPr>
                        <m:e>
                          <m:r>
                            <m:rPr>
                              <m:sty m:val="p"/>
                            </m:rPr>
                            <a:rPr lang="de-DE" sz="700" dirty="0">
                              <a:latin typeface="Cambria Math"/>
                            </a:rPr>
                            <m:t>f</m:t>
                          </m:r>
                        </m:e>
                        <m:sup>
                          <m:r>
                            <a:rPr lang="de-DE" sz="700" dirty="0">
                              <a:latin typeface="Cambria Math"/>
                            </a:rPr>
                            <m:t>′</m:t>
                          </m:r>
                        </m:sup>
                      </m:sSup>
                      <m:d>
                        <m:dPr>
                          <m:ctrlPr>
                            <a:rPr lang="de-DE" sz="700" i="1" dirty="0">
                              <a:latin typeface="Cambria Math"/>
                            </a:rPr>
                          </m:ctrlPr>
                        </m:dPr>
                        <m:e>
                          <m:r>
                            <m:rPr>
                              <m:sty m:val="p"/>
                            </m:rPr>
                            <a:rPr lang="de-DE" sz="700" dirty="0">
                              <a:latin typeface="Cambria Math"/>
                            </a:rPr>
                            <m:t>x</m:t>
                          </m:r>
                        </m:e>
                      </m:d>
                      <m:r>
                        <a:rPr lang="de-DE" sz="700" dirty="0">
                          <a:latin typeface="Cambria Math"/>
                        </a:rPr>
                        <m:t>∗</m:t>
                      </m:r>
                      <m:d>
                        <m:dPr>
                          <m:ctrlPr>
                            <a:rPr lang="de-DE" sz="700" i="1" dirty="0">
                              <a:latin typeface="Cambria Math"/>
                            </a:rPr>
                          </m:ctrlPr>
                        </m:dPr>
                        <m:e>
                          <m:r>
                            <a:rPr lang="de-DE" sz="700" dirty="0">
                              <a:latin typeface="Cambria Math"/>
                            </a:rPr>
                            <m:t>−1</m:t>
                          </m:r>
                        </m:e>
                      </m:d>
                      <m:r>
                        <a:rPr lang="de-DE" sz="700" dirty="0">
                          <a:latin typeface="Cambria Math"/>
                        </a:rPr>
                        <m:t>  </m:t>
                      </m:r>
                      <m:r>
                        <m:rPr>
                          <m:sty m:val="p"/>
                        </m:rPr>
                        <a:rPr lang="de-DE" sz="700" dirty="0">
                          <a:latin typeface="Cambria Math"/>
                        </a:rPr>
                        <m:t>mit</m:t>
                      </m:r>
                      <m:r>
                        <a:rPr lang="de-DE" sz="700" dirty="0">
                          <a:latin typeface="Cambria Math"/>
                        </a:rPr>
                        <m:t> </m:t>
                      </m:r>
                      <m:r>
                        <m:rPr>
                          <m:sty m:val="p"/>
                        </m:rPr>
                        <a:rPr lang="de-DE" sz="700" dirty="0">
                          <a:latin typeface="Cambria Math"/>
                        </a:rPr>
                        <m:t>g</m:t>
                      </m:r>
                      <m:d>
                        <m:dPr>
                          <m:ctrlPr>
                            <a:rPr lang="de-DE" sz="700" i="1" dirty="0">
                              <a:latin typeface="Cambria Math"/>
                            </a:rPr>
                          </m:ctrlPr>
                        </m:dPr>
                        <m:e>
                          <m:r>
                            <m:rPr>
                              <m:sty m:val="p"/>
                            </m:rPr>
                            <a:rPr lang="de-DE" sz="700" dirty="0">
                              <a:latin typeface="Cambria Math"/>
                            </a:rPr>
                            <m:t>x</m:t>
                          </m:r>
                        </m:e>
                      </m:d>
                      <m:r>
                        <a:rPr lang="de-DE" sz="700" dirty="0">
                          <a:latin typeface="Cambria Math"/>
                        </a:rPr>
                        <m:t>=−</m:t>
                      </m:r>
                      <m:r>
                        <m:rPr>
                          <m:sty m:val="p"/>
                        </m:rPr>
                        <a:rPr lang="de-DE" sz="700" dirty="0">
                          <a:latin typeface="Cambria Math"/>
                        </a:rPr>
                        <m:t>x</m:t>
                      </m:r>
                    </m:oMath>
                  </m:oMathPara>
                </a14:m>
                <a:endParaRPr lang="de-DE" sz="700" dirty="0">
                  <a:latin typeface="Cambria Math"/>
                </a:endParaRPr>
              </a:p>
              <a:p>
                <a14:m>
                  <m:oMath xmlns:m="http://schemas.openxmlformats.org/officeDocument/2006/math">
                    <m:r>
                      <a:rPr lang="de-DE" sz="700" dirty="0">
                        <a:latin typeface="Cambria Math"/>
                      </a:rPr>
                      <m:t> </m:t>
                    </m:r>
                    <m:groupChr>
                      <m:groupChrPr>
                        <m:chr m:val="⇒"/>
                        <m:vertJc m:val="bot"/>
                        <m:ctrlPr>
                          <a:rPr lang="de-DE" sz="700" i="1" dirty="0">
                            <a:latin typeface="Cambria Math"/>
                          </a:rPr>
                        </m:ctrlPr>
                      </m:groupChrPr>
                      <m:e>
                        <m:r>
                          <m:rPr>
                            <m:brk m:alnAt="2"/>
                          </m:rPr>
                          <a:rPr lang="de-DE" sz="700" dirty="0">
                            <a:latin typeface="Cambria Math"/>
                          </a:rPr>
                          <m:t> </m:t>
                        </m:r>
                        <m:r>
                          <a:rPr lang="de-DE" sz="700" dirty="0">
                            <a:latin typeface="Cambria Math"/>
                          </a:rPr>
                          <m:t>     </m:t>
                        </m:r>
                      </m:e>
                    </m:groupChr>
                  </m:oMath>
                </a14:m>
                <a:r>
                  <a:rPr lang="de-DE" sz="700" dirty="0"/>
                  <a:t> </a:t>
                </a:r>
                <a14:m>
                  <m:oMath xmlns:m="http://schemas.openxmlformats.org/officeDocument/2006/math">
                    <m:sSup>
                      <m:sSupPr>
                        <m:ctrlPr>
                          <a:rPr lang="de-DE" sz="700" i="1" dirty="0">
                            <a:latin typeface="Cambria Math"/>
                          </a:rPr>
                        </m:ctrlPr>
                      </m:sSupPr>
                      <m:e>
                        <m:r>
                          <m:rPr>
                            <m:sty m:val="p"/>
                          </m:rPr>
                          <a:rPr lang="de-DE" sz="700" dirty="0">
                            <a:latin typeface="Cambria Math"/>
                          </a:rPr>
                          <m:t>f</m:t>
                        </m:r>
                      </m:e>
                      <m:sup>
                        <m:r>
                          <a:rPr lang="de-DE" sz="700" dirty="0">
                            <a:latin typeface="Cambria Math"/>
                          </a:rPr>
                          <m:t>′</m:t>
                        </m:r>
                      </m:sup>
                    </m:sSup>
                    <m:d>
                      <m:dPr>
                        <m:ctrlPr>
                          <a:rPr lang="de-DE" sz="700" i="1" dirty="0">
                            <a:latin typeface="Cambria Math"/>
                          </a:rPr>
                        </m:ctrlPr>
                      </m:dPr>
                      <m:e>
                        <m:r>
                          <m:rPr>
                            <m:sty m:val="p"/>
                          </m:rPr>
                          <a:rPr lang="de-DE" sz="700" dirty="0">
                            <a:latin typeface="Cambria Math"/>
                          </a:rPr>
                          <m:t>x</m:t>
                        </m:r>
                      </m:e>
                    </m:d>
                    <m:r>
                      <a:rPr lang="de-DE" sz="700" dirty="0">
                        <a:latin typeface="Cambria Math"/>
                      </a:rPr>
                      <m:t>=</m:t>
                    </m:r>
                    <m:r>
                      <m:rPr>
                        <m:sty m:val="p"/>
                      </m:rPr>
                      <a:rPr lang="de-DE" sz="700" dirty="0">
                        <a:latin typeface="Cambria Math"/>
                      </a:rPr>
                      <m:t>f</m:t>
                    </m:r>
                    <m:r>
                      <a:rPr lang="de-DE" sz="700" b="0" i="0" dirty="0" smtClean="0">
                        <a:latin typeface="Cambria Math"/>
                      </a:rPr>
                      <m:t>(</m:t>
                    </m:r>
                    <m:r>
                      <m:rPr>
                        <m:sty m:val="p"/>
                      </m:rPr>
                      <a:rPr lang="de-DE" sz="700" dirty="0">
                        <a:latin typeface="Cambria Math"/>
                      </a:rPr>
                      <m:t>x</m:t>
                    </m:r>
                    <m:r>
                      <a:rPr lang="de-DE" sz="700" dirty="0">
                        <a:latin typeface="Cambria Math"/>
                      </a:rPr>
                      <m:t>)</m:t>
                    </m:r>
                    <m:groupChr>
                      <m:groupChrPr>
                        <m:chr m:val="⇒"/>
                        <m:vertJc m:val="bot"/>
                        <m:ctrlPr>
                          <a:rPr lang="de-DE" sz="700" i="1" dirty="0">
                            <a:latin typeface="Cambria Math"/>
                          </a:rPr>
                        </m:ctrlPr>
                      </m:groupChrPr>
                      <m:e>
                        <m:r>
                          <m:rPr>
                            <m:brk m:alnAt="2"/>
                          </m:rPr>
                          <a:rPr lang="de-DE" sz="700" dirty="0">
                            <a:latin typeface="Cambria Math"/>
                          </a:rPr>
                          <m:t> </m:t>
                        </m:r>
                        <m:r>
                          <a:rPr lang="de-DE" sz="700" dirty="0">
                            <a:latin typeface="Cambria Math"/>
                          </a:rPr>
                          <m:t>     </m:t>
                        </m:r>
                      </m:e>
                    </m:groupChr>
                  </m:oMath>
                </a14:m>
                <a:r>
                  <a:rPr lang="en-GB" sz="800" dirty="0"/>
                  <a:t> f(x) </a:t>
                </a:r>
                <a:endParaRPr lang="en-GB" sz="800" dirty="0" smtClean="0"/>
              </a:p>
              <a:p>
                <a:r>
                  <a:rPr lang="en-GB" sz="700" dirty="0" err="1" smtClean="0"/>
                  <a:t>gerade</a:t>
                </a:r>
                <a:r>
                  <a:rPr lang="en-GB" sz="700" dirty="0" smtClean="0"/>
                  <a:t> </a:t>
                </a:r>
                <a:r>
                  <a:rPr lang="en-GB" sz="700" dirty="0" err="1"/>
                  <a:t>q.e.d</a:t>
                </a:r>
                <a:r>
                  <a:rPr lang="en-GB" sz="700" dirty="0"/>
                  <a:t>.</a:t>
                </a:r>
                <a:endParaRPr lang="en-GB" sz="800" dirty="0"/>
              </a:p>
              <a:p>
                <a:endParaRPr lang="en-GB" sz="700" dirty="0" smtClean="0"/>
              </a:p>
            </p:txBody>
          </p:sp>
        </mc:Choice>
        <mc:Fallback xmlns="">
          <p:sp>
            <p:nvSpPr>
              <p:cNvPr id="9" name="Textfeld 8"/>
              <p:cNvSpPr txBox="1">
                <a:spLocks noRot="1" noChangeAspect="1" noMove="1" noResize="1" noEditPoints="1" noAdjustHandles="1" noChangeArrowheads="1" noChangeShapeType="1" noTextEdit="1"/>
              </p:cNvSpPr>
              <p:nvPr/>
            </p:nvSpPr>
            <p:spPr>
              <a:xfrm>
                <a:off x="7574280" y="0"/>
                <a:ext cx="1569720" cy="1628800"/>
              </a:xfrm>
              <a:prstGeom prst="rect">
                <a:avLst/>
              </a:prstGeom>
              <a:blipFill rotWithShape="1">
                <a:blip r:embed="rId20"/>
                <a:stretch>
                  <a:fillRect l="-2713" t="-2239" r="-8140" b="-1119"/>
                </a:stretch>
              </a:blipFill>
              <a:ln w="3175">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3" name="Textfeld 22"/>
              <p:cNvSpPr txBox="1"/>
              <p:nvPr/>
            </p:nvSpPr>
            <p:spPr>
              <a:xfrm>
                <a:off x="2880319" y="5301208"/>
                <a:ext cx="1761379" cy="1556792"/>
              </a:xfrm>
              <a:prstGeom prst="rect">
                <a:avLst/>
              </a:prstGeom>
              <a:noFill/>
              <a:ln w="3175">
                <a:solidFill>
                  <a:schemeClr val="tx1"/>
                </a:solidFill>
              </a:ln>
            </p:spPr>
            <p:txBody>
              <a:bodyPr wrap="square" lIns="36000" tIns="0" rIns="0" bIns="0" rtlCol="0">
                <a:noAutofit/>
              </a:bodyPr>
              <a:lstStyle/>
              <a:p>
                <a:pPr algn="ctr"/>
                <a:r>
                  <a:rPr lang="en-GB" sz="1100" u="sng" dirty="0" smtClean="0">
                    <a:effectLst>
                      <a:outerShdw blurRad="38100" dist="38100" dir="2700000" algn="tl">
                        <a:srgbClr val="000000">
                          <a:alpha val="43137"/>
                        </a:srgbClr>
                      </a:outerShdw>
                    </a:effectLst>
                  </a:rPr>
                  <a:t>Beweise von </a:t>
                </a:r>
                <a:r>
                  <a:rPr lang="en-GB" sz="1100" u="sng" dirty="0" err="1" smtClean="0">
                    <a:effectLst>
                      <a:outerShdw blurRad="38100" dist="38100" dir="2700000" algn="tl">
                        <a:srgbClr val="000000">
                          <a:alpha val="43137"/>
                        </a:srgbClr>
                      </a:outerShdw>
                    </a:effectLst>
                  </a:rPr>
                  <a:t>Ableitungen</a:t>
                </a:r>
                <a:endParaRPr lang="en-GB" sz="1100" u="sng" dirty="0" smtClean="0">
                  <a:effectLst>
                    <a:outerShdw blurRad="38100" dist="38100" dir="2700000" algn="tl">
                      <a:srgbClr val="000000">
                        <a:alpha val="43137"/>
                      </a:srgbClr>
                    </a:outerShdw>
                  </a:effectLst>
                </a:endParaRPr>
              </a:p>
              <a:p>
                <a:pPr/>
                <a14:m>
                  <m:oMathPara xmlns:m="http://schemas.openxmlformats.org/officeDocument/2006/math">
                    <m:oMathParaPr>
                      <m:jc m:val="left"/>
                    </m:oMathParaPr>
                    <m:oMath xmlns:m="http://schemas.openxmlformats.org/officeDocument/2006/math">
                      <m:r>
                        <m:rPr>
                          <m:sty m:val="p"/>
                        </m:rPr>
                        <a:rPr lang="de-DE" sz="800" b="0" i="0" smtClean="0">
                          <a:latin typeface="Cambria Math"/>
                        </a:rPr>
                        <m:t>f</m:t>
                      </m:r>
                      <m:d>
                        <m:dPr>
                          <m:ctrlPr>
                            <a:rPr lang="en-GB" sz="800" i="1">
                              <a:latin typeface="Cambria Math"/>
                            </a:rPr>
                          </m:ctrlPr>
                        </m:dPr>
                        <m:e>
                          <m:r>
                            <m:rPr>
                              <m:sty m:val="p"/>
                            </m:rPr>
                            <a:rPr lang="de-DE" sz="800" i="0">
                              <a:latin typeface="Cambria Math"/>
                            </a:rPr>
                            <m:t>x</m:t>
                          </m:r>
                        </m:e>
                      </m:d>
                      <m:r>
                        <a:rPr lang="de-DE" sz="800" b="0" i="0" smtClean="0">
                          <a:latin typeface="Cambria Math"/>
                        </a:rPr>
                        <m:t>=</m:t>
                      </m:r>
                      <m:func>
                        <m:funcPr>
                          <m:ctrlPr>
                            <a:rPr lang="de-DE" sz="800" b="0" i="1" smtClean="0">
                              <a:latin typeface="Cambria Math"/>
                            </a:rPr>
                          </m:ctrlPr>
                        </m:funcPr>
                        <m:fName>
                          <m:r>
                            <m:rPr>
                              <m:sty m:val="p"/>
                            </m:rPr>
                            <a:rPr lang="de-DE" sz="800" b="0" i="0" smtClean="0">
                              <a:latin typeface="Cambria Math"/>
                            </a:rPr>
                            <m:t>arctan</m:t>
                          </m:r>
                        </m:fName>
                        <m:e>
                          <m:d>
                            <m:dPr>
                              <m:ctrlPr>
                                <a:rPr lang="de-DE" sz="800" b="0" i="1" smtClean="0">
                                  <a:latin typeface="Cambria Math"/>
                                </a:rPr>
                              </m:ctrlPr>
                            </m:dPr>
                            <m:e>
                              <m:r>
                                <m:rPr>
                                  <m:sty m:val="p"/>
                                </m:rPr>
                                <a:rPr lang="de-DE" sz="800" b="0" i="0" smtClean="0">
                                  <a:latin typeface="Cambria Math"/>
                                </a:rPr>
                                <m:t>x</m:t>
                              </m:r>
                            </m:e>
                          </m:d>
                          <m:r>
                            <a:rPr lang="de-DE" sz="800" b="0" i="0" smtClean="0">
                              <a:latin typeface="Cambria Math"/>
                            </a:rPr>
                            <m:t>:=</m:t>
                          </m:r>
                          <m:r>
                            <m:rPr>
                              <m:sty m:val="p"/>
                            </m:rPr>
                            <a:rPr lang="de-DE" sz="800" b="0" i="0" smtClean="0">
                              <a:latin typeface="Cambria Math"/>
                            </a:rPr>
                            <m:t>tan</m:t>
                          </m:r>
                          <m:d>
                            <m:dPr>
                              <m:ctrlPr>
                                <a:rPr lang="de-DE" sz="800" b="0" i="1" smtClean="0">
                                  <a:latin typeface="Cambria Math"/>
                                </a:rPr>
                              </m:ctrlPr>
                            </m:dPr>
                            <m:e>
                              <m:r>
                                <m:rPr>
                                  <m:sty m:val="p"/>
                                </m:rPr>
                                <a:rPr lang="de-DE" sz="800" b="0" i="0" smtClean="0">
                                  <a:latin typeface="Cambria Math"/>
                                </a:rPr>
                                <m:t>f</m:t>
                              </m:r>
                              <m:d>
                                <m:dPr>
                                  <m:ctrlPr>
                                    <a:rPr lang="de-DE" sz="800" b="0" i="1" smtClean="0">
                                      <a:latin typeface="Cambria Math"/>
                                    </a:rPr>
                                  </m:ctrlPr>
                                </m:dPr>
                                <m:e>
                                  <m:r>
                                    <m:rPr>
                                      <m:sty m:val="p"/>
                                    </m:rPr>
                                    <a:rPr lang="de-DE" sz="800" b="0" i="0" smtClean="0">
                                      <a:latin typeface="Cambria Math"/>
                                    </a:rPr>
                                    <m:t>x</m:t>
                                  </m:r>
                                </m:e>
                              </m:d>
                            </m:e>
                          </m:d>
                          <m:r>
                            <a:rPr lang="de-DE" sz="800" b="0" i="0" smtClean="0">
                              <a:latin typeface="Cambria Math"/>
                            </a:rPr>
                            <m:t>=</m:t>
                          </m:r>
                          <m:r>
                            <m:rPr>
                              <m:sty m:val="p"/>
                            </m:rPr>
                            <a:rPr lang="de-DE" sz="800" b="0" i="0" smtClean="0">
                              <a:latin typeface="Cambria Math"/>
                            </a:rPr>
                            <m:t>x</m:t>
                          </m:r>
                        </m:e>
                      </m:func>
                    </m:oMath>
                  </m:oMathPara>
                </a14:m>
                <a:endParaRPr lang="de-DE" sz="800" b="0" dirty="0" smtClean="0">
                  <a:latin typeface="Cambria Math"/>
                </a:endParaRPr>
              </a:p>
              <a:p>
                <a:pPr/>
                <a14:m>
                  <m:oMathPara xmlns:m="http://schemas.openxmlformats.org/officeDocument/2006/math">
                    <m:oMathParaPr>
                      <m:jc m:val="left"/>
                    </m:oMathParaPr>
                    <m:oMath xmlns:m="http://schemas.openxmlformats.org/officeDocument/2006/math">
                      <m:sSup>
                        <m:sSupPr>
                          <m:ctrlPr>
                            <a:rPr lang="de-DE" sz="800" b="0" i="1" smtClean="0">
                              <a:latin typeface="Cambria Math"/>
                            </a:rPr>
                          </m:ctrlPr>
                        </m:sSupPr>
                        <m:e>
                          <m:d>
                            <m:dPr>
                              <m:begChr m:val="["/>
                              <m:endChr m:val="]"/>
                              <m:ctrlPr>
                                <a:rPr lang="de-DE" sz="800" i="1" smtClean="0">
                                  <a:latin typeface="Cambria Math"/>
                                </a:rPr>
                              </m:ctrlPr>
                            </m:dPr>
                            <m:e>
                              <m:r>
                                <m:rPr>
                                  <m:sty m:val="p"/>
                                </m:rPr>
                                <a:rPr lang="de-DE" sz="800" i="0">
                                  <a:latin typeface="Cambria Math"/>
                                </a:rPr>
                                <m:t>tan</m:t>
                              </m:r>
                              <m:d>
                                <m:dPr>
                                  <m:ctrlPr>
                                    <a:rPr lang="de-DE" sz="800" i="1">
                                      <a:latin typeface="Cambria Math"/>
                                    </a:rPr>
                                  </m:ctrlPr>
                                </m:dPr>
                                <m:e>
                                  <m:r>
                                    <m:rPr>
                                      <m:sty m:val="p"/>
                                    </m:rPr>
                                    <a:rPr lang="de-DE" sz="800" i="0">
                                      <a:latin typeface="Cambria Math"/>
                                    </a:rPr>
                                    <m:t>f</m:t>
                                  </m:r>
                                  <m:d>
                                    <m:dPr>
                                      <m:ctrlPr>
                                        <a:rPr lang="de-DE" sz="800" i="1">
                                          <a:latin typeface="Cambria Math"/>
                                        </a:rPr>
                                      </m:ctrlPr>
                                    </m:dPr>
                                    <m:e>
                                      <m:r>
                                        <m:rPr>
                                          <m:sty m:val="p"/>
                                        </m:rPr>
                                        <a:rPr lang="de-DE" sz="800" i="0">
                                          <a:latin typeface="Cambria Math"/>
                                        </a:rPr>
                                        <m:t>x</m:t>
                                      </m:r>
                                    </m:e>
                                  </m:d>
                                </m:e>
                              </m:d>
                            </m:e>
                          </m:d>
                        </m:e>
                        <m:sup>
                          <m:r>
                            <a:rPr lang="de-DE" sz="800" b="0" i="0" smtClean="0">
                              <a:latin typeface="Cambria Math"/>
                            </a:rPr>
                            <m:t>′</m:t>
                          </m:r>
                        </m:sup>
                      </m:sSup>
                      <m:r>
                        <a:rPr lang="de-DE" sz="800" i="0">
                          <a:latin typeface="Cambria Math"/>
                        </a:rPr>
                        <m:t>=</m:t>
                      </m:r>
                      <m:sSup>
                        <m:sSupPr>
                          <m:ctrlPr>
                            <a:rPr lang="de-DE" sz="800" b="0" i="1" smtClean="0">
                              <a:latin typeface="Cambria Math"/>
                            </a:rPr>
                          </m:ctrlPr>
                        </m:sSupPr>
                        <m:e>
                          <m:d>
                            <m:dPr>
                              <m:begChr m:val="["/>
                              <m:endChr m:val="]"/>
                              <m:ctrlPr>
                                <a:rPr lang="de-DE" sz="800" i="1" smtClean="0">
                                  <a:latin typeface="Cambria Math"/>
                                </a:rPr>
                              </m:ctrlPr>
                            </m:dPr>
                            <m:e>
                              <m:r>
                                <m:rPr>
                                  <m:sty m:val="p"/>
                                </m:rPr>
                                <a:rPr lang="de-DE" sz="800" b="0" i="0" smtClean="0">
                                  <a:latin typeface="Cambria Math"/>
                                </a:rPr>
                                <m:t>x</m:t>
                              </m:r>
                            </m:e>
                          </m:d>
                        </m:e>
                        <m:sup>
                          <m:r>
                            <a:rPr lang="de-DE" sz="800" b="0" i="0" smtClean="0">
                              <a:latin typeface="Cambria Math"/>
                            </a:rPr>
                            <m:t>′</m:t>
                          </m:r>
                        </m:sup>
                      </m:sSup>
                    </m:oMath>
                  </m:oMathPara>
                </a14:m>
                <a:endParaRPr lang="de-DE" sz="800" b="0" dirty="0" smtClean="0">
                  <a:latin typeface="Cambria Math"/>
                </a:endParaRPr>
              </a:p>
              <a:p>
                <a:pPr/>
                <a14:m>
                  <m:oMathPara xmlns:m="http://schemas.openxmlformats.org/officeDocument/2006/math">
                    <m:oMathParaPr>
                      <m:jc m:val="left"/>
                    </m:oMathParaPr>
                    <m:oMath xmlns:m="http://schemas.openxmlformats.org/officeDocument/2006/math">
                      <m:r>
                        <m:rPr>
                          <m:sty m:val="p"/>
                        </m:rPr>
                        <a:rPr lang="de-DE" sz="800" i="0">
                          <a:latin typeface="Cambria Math"/>
                        </a:rPr>
                        <m:t>se</m:t>
                      </m:r>
                      <m:sSup>
                        <m:sSupPr>
                          <m:ctrlPr>
                            <a:rPr lang="de-DE" sz="800" b="0" i="1" smtClean="0">
                              <a:latin typeface="Cambria Math"/>
                            </a:rPr>
                          </m:ctrlPr>
                        </m:sSupPr>
                        <m:e>
                          <m:r>
                            <m:rPr>
                              <m:sty m:val="p"/>
                            </m:rPr>
                            <a:rPr lang="de-DE" sz="800" i="0">
                              <a:latin typeface="Cambria Math"/>
                            </a:rPr>
                            <m:t>c</m:t>
                          </m:r>
                        </m:e>
                        <m:sup>
                          <m:r>
                            <a:rPr lang="de-DE" sz="800" b="0" i="0" smtClean="0">
                              <a:latin typeface="Cambria Math"/>
                            </a:rPr>
                            <m:t>2</m:t>
                          </m:r>
                        </m:sup>
                      </m:sSup>
                      <m:d>
                        <m:dPr>
                          <m:ctrlPr>
                            <a:rPr lang="de-DE" sz="800" b="0" i="1" smtClean="0">
                              <a:latin typeface="Cambria Math"/>
                            </a:rPr>
                          </m:ctrlPr>
                        </m:dPr>
                        <m:e>
                          <m:r>
                            <m:rPr>
                              <m:sty m:val="p"/>
                            </m:rPr>
                            <a:rPr lang="de-DE" sz="800" i="0">
                              <a:latin typeface="Cambria Math"/>
                            </a:rPr>
                            <m:t>f</m:t>
                          </m:r>
                          <m:d>
                            <m:dPr>
                              <m:ctrlPr>
                                <a:rPr lang="de-DE" sz="800" i="1">
                                  <a:latin typeface="Cambria Math"/>
                                </a:rPr>
                              </m:ctrlPr>
                            </m:dPr>
                            <m:e>
                              <m:r>
                                <m:rPr>
                                  <m:sty m:val="p"/>
                                </m:rPr>
                                <a:rPr lang="de-DE" sz="800" i="0">
                                  <a:latin typeface="Cambria Math"/>
                                </a:rPr>
                                <m:t>x</m:t>
                              </m:r>
                            </m:e>
                          </m:d>
                        </m:e>
                      </m:d>
                      <m:r>
                        <a:rPr lang="de-DE" sz="800" i="0">
                          <a:latin typeface="Cambria Math"/>
                        </a:rPr>
                        <m:t>⋅</m:t>
                      </m:r>
                      <m:sSup>
                        <m:sSupPr>
                          <m:ctrlPr>
                            <a:rPr lang="de-DE" sz="800" i="1">
                              <a:latin typeface="Cambria Math"/>
                            </a:rPr>
                          </m:ctrlPr>
                        </m:sSupPr>
                        <m:e>
                          <m:r>
                            <m:rPr>
                              <m:sty m:val="p"/>
                            </m:rPr>
                            <a:rPr lang="de-DE" sz="800" i="0">
                              <a:latin typeface="Cambria Math"/>
                            </a:rPr>
                            <m:t>f</m:t>
                          </m:r>
                        </m:e>
                        <m:sup>
                          <m:r>
                            <a:rPr lang="de-DE" sz="800" i="0">
                              <a:latin typeface="Cambria Math"/>
                            </a:rPr>
                            <m:t>′</m:t>
                          </m:r>
                        </m:sup>
                      </m:sSup>
                      <m:d>
                        <m:dPr>
                          <m:ctrlPr>
                            <a:rPr lang="de-DE" sz="800" i="1">
                              <a:latin typeface="Cambria Math"/>
                            </a:rPr>
                          </m:ctrlPr>
                        </m:dPr>
                        <m:e>
                          <m:r>
                            <m:rPr>
                              <m:sty m:val="p"/>
                            </m:rPr>
                            <a:rPr lang="de-DE" sz="800" i="0">
                              <a:latin typeface="Cambria Math"/>
                            </a:rPr>
                            <m:t>x</m:t>
                          </m:r>
                        </m:e>
                      </m:d>
                      <m:r>
                        <a:rPr lang="de-DE" sz="800" i="0">
                          <a:latin typeface="Cambria Math"/>
                        </a:rPr>
                        <m:t>=1</m:t>
                      </m:r>
                    </m:oMath>
                  </m:oMathPara>
                </a14:m>
                <a:endParaRPr lang="de-DE" sz="800" dirty="0" smtClean="0">
                  <a:latin typeface="Cambria Math"/>
                </a:endParaRPr>
              </a:p>
              <a:p>
                <a:pPr/>
                <a14:m>
                  <m:oMathPara xmlns:m="http://schemas.openxmlformats.org/officeDocument/2006/math">
                    <m:oMathParaPr>
                      <m:jc m:val="left"/>
                    </m:oMathParaPr>
                    <m:oMath xmlns:m="http://schemas.openxmlformats.org/officeDocument/2006/math">
                      <m:r>
                        <m:rPr>
                          <m:sty m:val="p"/>
                        </m:rPr>
                        <a:rPr lang="de-DE" sz="800" i="0">
                          <a:latin typeface="Cambria Math"/>
                        </a:rPr>
                        <m:t>se</m:t>
                      </m:r>
                      <m:sSup>
                        <m:sSupPr>
                          <m:ctrlPr>
                            <a:rPr lang="de-DE" sz="800" i="1">
                              <a:latin typeface="Cambria Math"/>
                            </a:rPr>
                          </m:ctrlPr>
                        </m:sSupPr>
                        <m:e>
                          <m:r>
                            <m:rPr>
                              <m:sty m:val="p"/>
                            </m:rPr>
                            <a:rPr lang="de-DE" sz="800" i="0">
                              <a:latin typeface="Cambria Math"/>
                            </a:rPr>
                            <m:t>c</m:t>
                          </m:r>
                        </m:e>
                        <m:sup>
                          <m:r>
                            <a:rPr lang="de-DE" sz="800" i="0">
                              <a:latin typeface="Cambria Math"/>
                            </a:rPr>
                            <m:t>2</m:t>
                          </m:r>
                        </m:sup>
                      </m:sSup>
                      <m:d>
                        <m:dPr>
                          <m:ctrlPr>
                            <a:rPr lang="de-DE" sz="800" i="1">
                              <a:latin typeface="Cambria Math"/>
                            </a:rPr>
                          </m:ctrlPr>
                        </m:dPr>
                        <m:e>
                          <m:r>
                            <m:rPr>
                              <m:sty m:val="p"/>
                            </m:rPr>
                            <a:rPr lang="de-DE" sz="800" b="0" i="0" smtClean="0">
                              <a:latin typeface="Cambria Math"/>
                            </a:rPr>
                            <m:t>arctan</m:t>
                          </m:r>
                          <m:d>
                            <m:dPr>
                              <m:ctrlPr>
                                <a:rPr lang="de-DE" sz="800" i="1">
                                  <a:latin typeface="Cambria Math"/>
                                </a:rPr>
                              </m:ctrlPr>
                            </m:dPr>
                            <m:e>
                              <m:r>
                                <m:rPr>
                                  <m:sty m:val="p"/>
                                </m:rPr>
                                <a:rPr lang="de-DE" sz="800" i="0">
                                  <a:latin typeface="Cambria Math"/>
                                </a:rPr>
                                <m:t>x</m:t>
                              </m:r>
                            </m:e>
                          </m:d>
                        </m:e>
                      </m:d>
                      <m:r>
                        <a:rPr lang="de-DE" sz="800" i="0">
                          <a:latin typeface="Cambria Math"/>
                        </a:rPr>
                        <m:t>⋅</m:t>
                      </m:r>
                      <m:sSup>
                        <m:sSupPr>
                          <m:ctrlPr>
                            <a:rPr lang="de-DE" sz="800" i="1">
                              <a:latin typeface="Cambria Math"/>
                            </a:rPr>
                          </m:ctrlPr>
                        </m:sSupPr>
                        <m:e>
                          <m:r>
                            <m:rPr>
                              <m:sty m:val="p"/>
                            </m:rPr>
                            <a:rPr lang="de-DE" sz="800" i="0">
                              <a:latin typeface="Cambria Math"/>
                            </a:rPr>
                            <m:t>f</m:t>
                          </m:r>
                        </m:e>
                        <m:sup>
                          <m:r>
                            <a:rPr lang="de-DE" sz="800" i="0">
                              <a:latin typeface="Cambria Math"/>
                            </a:rPr>
                            <m:t>′</m:t>
                          </m:r>
                        </m:sup>
                      </m:sSup>
                      <m:d>
                        <m:dPr>
                          <m:ctrlPr>
                            <a:rPr lang="de-DE" sz="800" i="1">
                              <a:latin typeface="Cambria Math"/>
                            </a:rPr>
                          </m:ctrlPr>
                        </m:dPr>
                        <m:e>
                          <m:r>
                            <m:rPr>
                              <m:sty m:val="p"/>
                            </m:rPr>
                            <a:rPr lang="de-DE" sz="800" i="0">
                              <a:latin typeface="Cambria Math"/>
                            </a:rPr>
                            <m:t>x</m:t>
                          </m:r>
                        </m:e>
                      </m:d>
                      <m:r>
                        <a:rPr lang="de-DE" sz="800" i="0">
                          <a:latin typeface="Cambria Math"/>
                        </a:rPr>
                        <m:t>=1</m:t>
                      </m:r>
                    </m:oMath>
                  </m:oMathPara>
                </a14:m>
                <a:endParaRPr lang="de-DE" sz="800" dirty="0" smtClean="0"/>
              </a:p>
              <a:p>
                <a:pPr/>
                <a14:m>
                  <m:oMathPara xmlns:m="http://schemas.openxmlformats.org/officeDocument/2006/math">
                    <m:oMathParaPr>
                      <m:jc m:val="left"/>
                    </m:oMathParaPr>
                    <m:oMath xmlns:m="http://schemas.openxmlformats.org/officeDocument/2006/math">
                      <m:sSup>
                        <m:sSupPr>
                          <m:ctrlPr>
                            <a:rPr lang="de-DE" sz="800" i="1">
                              <a:latin typeface="Cambria Math"/>
                            </a:rPr>
                          </m:ctrlPr>
                        </m:sSupPr>
                        <m:e>
                          <m:r>
                            <m:rPr>
                              <m:sty m:val="p"/>
                            </m:rPr>
                            <a:rPr lang="de-DE" sz="800" i="0">
                              <a:latin typeface="Cambria Math"/>
                            </a:rPr>
                            <m:t>f</m:t>
                          </m:r>
                        </m:e>
                        <m:sup>
                          <m:r>
                            <a:rPr lang="de-DE" sz="800" i="0">
                              <a:latin typeface="Cambria Math"/>
                            </a:rPr>
                            <m:t>′</m:t>
                          </m:r>
                        </m:sup>
                      </m:sSup>
                      <m:d>
                        <m:dPr>
                          <m:ctrlPr>
                            <a:rPr lang="de-DE" sz="800" i="1">
                              <a:latin typeface="Cambria Math"/>
                            </a:rPr>
                          </m:ctrlPr>
                        </m:dPr>
                        <m:e>
                          <m:r>
                            <m:rPr>
                              <m:sty m:val="p"/>
                            </m:rPr>
                            <a:rPr lang="de-DE" sz="800" i="0">
                              <a:latin typeface="Cambria Math"/>
                            </a:rPr>
                            <m:t>x</m:t>
                          </m:r>
                        </m:e>
                      </m:d>
                      <m:r>
                        <a:rPr lang="de-DE" sz="800" i="0">
                          <a:latin typeface="Cambria Math"/>
                        </a:rPr>
                        <m:t>=</m:t>
                      </m:r>
                      <m:f>
                        <m:fPr>
                          <m:ctrlPr>
                            <a:rPr lang="de-DE" sz="800" i="1" smtClean="0">
                              <a:latin typeface="Cambria Math"/>
                            </a:rPr>
                          </m:ctrlPr>
                        </m:fPr>
                        <m:num>
                          <m:r>
                            <a:rPr lang="de-DE" sz="800" b="0" i="0" smtClean="0">
                              <a:latin typeface="Cambria Math"/>
                            </a:rPr>
                            <m:t>1</m:t>
                          </m:r>
                        </m:num>
                        <m:den>
                          <m:r>
                            <m:rPr>
                              <m:sty m:val="p"/>
                            </m:rPr>
                            <a:rPr lang="de-DE" sz="800" i="0">
                              <a:latin typeface="Cambria Math"/>
                            </a:rPr>
                            <m:t>se</m:t>
                          </m:r>
                          <m:sSup>
                            <m:sSupPr>
                              <m:ctrlPr>
                                <a:rPr lang="de-DE" sz="800" i="1">
                                  <a:latin typeface="Cambria Math"/>
                                </a:rPr>
                              </m:ctrlPr>
                            </m:sSupPr>
                            <m:e>
                              <m:r>
                                <m:rPr>
                                  <m:sty m:val="p"/>
                                </m:rPr>
                                <a:rPr lang="de-DE" sz="800" i="0">
                                  <a:latin typeface="Cambria Math"/>
                                </a:rPr>
                                <m:t>c</m:t>
                              </m:r>
                            </m:e>
                            <m:sup>
                              <m:r>
                                <a:rPr lang="de-DE" sz="800" i="0">
                                  <a:latin typeface="Cambria Math"/>
                                </a:rPr>
                                <m:t>2</m:t>
                              </m:r>
                            </m:sup>
                          </m:sSup>
                          <m:d>
                            <m:dPr>
                              <m:ctrlPr>
                                <a:rPr lang="de-DE" sz="800" i="1">
                                  <a:latin typeface="Cambria Math"/>
                                </a:rPr>
                              </m:ctrlPr>
                            </m:dPr>
                            <m:e>
                              <m:r>
                                <m:rPr>
                                  <m:sty m:val="p"/>
                                </m:rPr>
                                <a:rPr lang="de-DE" sz="800" i="0">
                                  <a:latin typeface="Cambria Math"/>
                                </a:rPr>
                                <m:t>arctan</m:t>
                              </m:r>
                              <m:d>
                                <m:dPr>
                                  <m:ctrlPr>
                                    <a:rPr lang="de-DE" sz="800" i="1">
                                      <a:latin typeface="Cambria Math"/>
                                    </a:rPr>
                                  </m:ctrlPr>
                                </m:dPr>
                                <m:e>
                                  <m:r>
                                    <m:rPr>
                                      <m:sty m:val="p"/>
                                    </m:rPr>
                                    <a:rPr lang="de-DE" sz="800" i="0">
                                      <a:latin typeface="Cambria Math"/>
                                    </a:rPr>
                                    <m:t>x</m:t>
                                  </m:r>
                                </m:e>
                              </m:d>
                            </m:e>
                          </m:d>
                        </m:den>
                      </m:f>
                    </m:oMath>
                  </m:oMathPara>
                </a14:m>
                <a:endParaRPr lang="de-DE" sz="800" dirty="0" smtClean="0"/>
              </a:p>
              <a:p>
                <a:r>
                  <a:rPr lang="de-DE" sz="800" b="1" dirty="0" smtClean="0">
                    <a:effectLst>
                      <a:outerShdw blurRad="38100" dist="38100" dir="2700000" algn="tl">
                        <a:srgbClr val="000000">
                          <a:alpha val="43137"/>
                        </a:srgbClr>
                      </a:outerShdw>
                    </a:effectLst>
                  </a:rPr>
                  <a:t>Es gilt</a:t>
                </a:r>
                <a:r>
                  <a:rPr lang="de-DE" sz="800" dirty="0" smtClean="0"/>
                  <a:t>: </a:t>
                </a:r>
                <a:r>
                  <a:rPr lang="en-GB" sz="800" dirty="0" smtClean="0"/>
                  <a:t>sec²(</a:t>
                </a:r>
                <a:r>
                  <a:rPr lang="el-GR" sz="800" dirty="0"/>
                  <a:t>α)=</a:t>
                </a:r>
                <a:r>
                  <a:rPr lang="en-GB" sz="800" dirty="0" smtClean="0"/>
                  <a:t>tan²(</a:t>
                </a:r>
                <a:r>
                  <a:rPr lang="el-GR" sz="800" dirty="0"/>
                  <a:t>α)+</a:t>
                </a:r>
                <a:r>
                  <a:rPr lang="el-GR" sz="800" dirty="0" smtClean="0"/>
                  <a:t>1</a:t>
                </a:r>
                <a:endParaRPr lang="de-DE" sz="800" dirty="0" smtClean="0"/>
              </a:p>
              <a:p>
                <a:r>
                  <a:rPr lang="de-DE" sz="800" dirty="0">
                    <a:latin typeface="Cambria Math"/>
                  </a:rPr>
                  <a:t>Additionstheoreme</a:t>
                </a:r>
                <a:endParaRPr lang="de-DE" sz="800" dirty="0"/>
              </a:p>
              <a:p>
                <a:pPr/>
                <a14:m>
                  <m:oMathPara xmlns:m="http://schemas.openxmlformats.org/officeDocument/2006/math">
                    <m:oMathParaPr>
                      <m:jc m:val="left"/>
                    </m:oMathParaPr>
                    <m:oMath xmlns:m="http://schemas.openxmlformats.org/officeDocument/2006/math">
                      <m:sSup>
                        <m:sSupPr>
                          <m:ctrlPr>
                            <a:rPr lang="de-DE" sz="800" i="1">
                              <a:latin typeface="Cambria Math"/>
                            </a:rPr>
                          </m:ctrlPr>
                        </m:sSupPr>
                        <m:e>
                          <m:r>
                            <m:rPr>
                              <m:sty m:val="p"/>
                            </m:rPr>
                            <a:rPr lang="de-DE" sz="800" i="0">
                              <a:latin typeface="Cambria Math"/>
                            </a:rPr>
                            <m:t>f</m:t>
                          </m:r>
                        </m:e>
                        <m:sup>
                          <m:r>
                            <a:rPr lang="de-DE" sz="800" i="0">
                              <a:latin typeface="Cambria Math"/>
                            </a:rPr>
                            <m:t>′</m:t>
                          </m:r>
                        </m:sup>
                      </m:sSup>
                      <m:d>
                        <m:dPr>
                          <m:ctrlPr>
                            <a:rPr lang="de-DE" sz="800" i="1">
                              <a:latin typeface="Cambria Math"/>
                            </a:rPr>
                          </m:ctrlPr>
                        </m:dPr>
                        <m:e>
                          <m:r>
                            <m:rPr>
                              <m:sty m:val="p"/>
                            </m:rPr>
                            <a:rPr lang="de-DE" sz="800" i="0">
                              <a:latin typeface="Cambria Math"/>
                            </a:rPr>
                            <m:t>x</m:t>
                          </m:r>
                        </m:e>
                      </m:d>
                      <m:r>
                        <a:rPr lang="de-DE" sz="800" i="0">
                          <a:latin typeface="Cambria Math"/>
                        </a:rPr>
                        <m:t>=</m:t>
                      </m:r>
                      <m:f>
                        <m:fPr>
                          <m:ctrlPr>
                            <a:rPr lang="de-DE" sz="800" i="1">
                              <a:latin typeface="Cambria Math"/>
                            </a:rPr>
                          </m:ctrlPr>
                        </m:fPr>
                        <m:num>
                          <m:r>
                            <a:rPr lang="de-DE" sz="800" i="0">
                              <a:latin typeface="Cambria Math"/>
                            </a:rPr>
                            <m:t>1</m:t>
                          </m:r>
                        </m:num>
                        <m:den>
                          <m:r>
                            <m:rPr>
                              <m:sty m:val="p"/>
                            </m:rPr>
                            <a:rPr lang="de-DE" sz="800" b="0" i="0" smtClean="0">
                              <a:latin typeface="Cambria Math"/>
                            </a:rPr>
                            <m:t>tan</m:t>
                          </m:r>
                          <m:r>
                            <a:rPr lang="de-DE" sz="800" b="0" i="0" smtClean="0">
                              <a:latin typeface="Cambria Math"/>
                            </a:rPr>
                            <m:t>²</m:t>
                          </m:r>
                          <m:d>
                            <m:dPr>
                              <m:ctrlPr>
                                <a:rPr lang="de-DE" sz="800" i="1">
                                  <a:latin typeface="Cambria Math"/>
                                </a:rPr>
                              </m:ctrlPr>
                            </m:dPr>
                            <m:e>
                              <m:r>
                                <m:rPr>
                                  <m:sty m:val="p"/>
                                </m:rPr>
                                <a:rPr lang="de-DE" sz="800" i="0">
                                  <a:latin typeface="Cambria Math"/>
                                </a:rPr>
                                <m:t>arctan</m:t>
                              </m:r>
                              <m:d>
                                <m:dPr>
                                  <m:ctrlPr>
                                    <a:rPr lang="de-DE" sz="800" i="1">
                                      <a:latin typeface="Cambria Math"/>
                                    </a:rPr>
                                  </m:ctrlPr>
                                </m:dPr>
                                <m:e>
                                  <m:r>
                                    <m:rPr>
                                      <m:sty m:val="p"/>
                                    </m:rPr>
                                    <a:rPr lang="de-DE" sz="800" i="0">
                                      <a:latin typeface="Cambria Math"/>
                                    </a:rPr>
                                    <m:t>x</m:t>
                                  </m:r>
                                </m:e>
                              </m:d>
                            </m:e>
                          </m:d>
                          <m:r>
                            <a:rPr lang="de-DE" sz="800" b="0" i="0" smtClean="0">
                              <a:latin typeface="Cambria Math"/>
                            </a:rPr>
                            <m:t>+1</m:t>
                          </m:r>
                        </m:den>
                      </m:f>
                      <m:r>
                        <a:rPr lang="de-DE" sz="800" b="0" i="0" smtClean="0">
                          <a:latin typeface="Cambria Math"/>
                        </a:rPr>
                        <m:t>=</m:t>
                      </m:r>
                      <m:f>
                        <m:fPr>
                          <m:ctrlPr>
                            <a:rPr lang="de-DE" sz="800" b="0" i="1" smtClean="0">
                              <a:latin typeface="Cambria Math"/>
                            </a:rPr>
                          </m:ctrlPr>
                        </m:fPr>
                        <m:num>
                          <m:r>
                            <a:rPr lang="de-DE" sz="800" b="0" i="0" smtClean="0">
                              <a:latin typeface="Cambria Math"/>
                            </a:rPr>
                            <m:t>1</m:t>
                          </m:r>
                        </m:num>
                        <m:den>
                          <m:r>
                            <m:rPr>
                              <m:sty m:val="p"/>
                            </m:rPr>
                            <a:rPr lang="de-DE" sz="800" b="0" i="0" smtClean="0">
                              <a:latin typeface="Cambria Math"/>
                            </a:rPr>
                            <m:t>x</m:t>
                          </m:r>
                          <m:r>
                            <a:rPr lang="de-DE" sz="800" b="0" i="0" smtClean="0">
                              <a:latin typeface="Cambria Math"/>
                            </a:rPr>
                            <m:t>²+1</m:t>
                          </m:r>
                        </m:den>
                      </m:f>
                    </m:oMath>
                  </m:oMathPara>
                </a14:m>
                <a:endParaRPr lang="de-DE" sz="800" dirty="0"/>
              </a:p>
              <a:p>
                <a:pPr algn="just"/>
                <a:endParaRPr lang="en-GB" sz="1050" dirty="0" smtClean="0"/>
              </a:p>
            </p:txBody>
          </p:sp>
        </mc:Choice>
        <mc:Fallback xmlns="">
          <p:sp>
            <p:nvSpPr>
              <p:cNvPr id="23" name="Textfeld 22"/>
              <p:cNvSpPr txBox="1">
                <a:spLocks noRot="1" noChangeAspect="1" noMove="1" noResize="1" noEditPoints="1" noAdjustHandles="1" noChangeArrowheads="1" noChangeShapeType="1" noTextEdit="1"/>
              </p:cNvSpPr>
              <p:nvPr/>
            </p:nvSpPr>
            <p:spPr>
              <a:xfrm>
                <a:off x="2880319" y="5301208"/>
                <a:ext cx="1761379" cy="1556792"/>
              </a:xfrm>
              <a:prstGeom prst="rect">
                <a:avLst/>
              </a:prstGeom>
              <a:blipFill rotWithShape="1">
                <a:blip r:embed="rId21"/>
                <a:stretch>
                  <a:fillRect l="-1724" t="-3516"/>
                </a:stretch>
              </a:blipFill>
              <a:ln w="3175">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5" name="Textfeld 24"/>
              <p:cNvSpPr txBox="1"/>
              <p:nvPr/>
            </p:nvSpPr>
            <p:spPr>
              <a:xfrm>
                <a:off x="4641850" y="5301208"/>
                <a:ext cx="1761379" cy="1556792"/>
              </a:xfrm>
              <a:prstGeom prst="rect">
                <a:avLst/>
              </a:prstGeom>
              <a:noFill/>
              <a:ln w="3175">
                <a:solidFill>
                  <a:schemeClr val="tx1"/>
                </a:solidFill>
              </a:ln>
            </p:spPr>
            <p:txBody>
              <a:bodyPr wrap="square" lIns="36000" tIns="0" rIns="0" bIns="0" rtlCol="0">
                <a:noAutofit/>
              </a:bodyPr>
              <a:lstStyle/>
              <a:p>
                <a:pPr algn="ctr"/>
                <a:r>
                  <a:rPr lang="en-GB" sz="1050" u="sng" dirty="0" smtClean="0">
                    <a:effectLst>
                      <a:outerShdw blurRad="38100" dist="38100" dir="2700000" algn="tl">
                        <a:srgbClr val="000000">
                          <a:alpha val="43137"/>
                        </a:srgbClr>
                      </a:outerShdw>
                    </a:effectLst>
                  </a:rPr>
                  <a:t>Beweise von </a:t>
                </a:r>
                <a:r>
                  <a:rPr lang="en-GB" sz="1050" u="sng" dirty="0" err="1" smtClean="0">
                    <a:effectLst>
                      <a:outerShdw blurRad="38100" dist="38100" dir="2700000" algn="tl">
                        <a:srgbClr val="000000">
                          <a:alpha val="43137"/>
                        </a:srgbClr>
                      </a:outerShdw>
                    </a:effectLst>
                  </a:rPr>
                  <a:t>Ableitungen</a:t>
                </a:r>
                <a:endParaRPr lang="en-GB" sz="1050" u="sng" dirty="0" smtClean="0">
                  <a:effectLst>
                    <a:outerShdw blurRad="38100" dist="38100" dir="2700000" algn="tl">
                      <a:srgbClr val="000000">
                        <a:alpha val="43137"/>
                      </a:srgbClr>
                    </a:outerShdw>
                  </a:effectLst>
                </a:endParaRPr>
              </a:p>
              <a:p>
                <a:pPr/>
                <a14:m>
                  <m:oMathPara xmlns:m="http://schemas.openxmlformats.org/officeDocument/2006/math">
                    <m:oMathParaPr>
                      <m:jc m:val="left"/>
                    </m:oMathParaPr>
                    <m:oMath xmlns:m="http://schemas.openxmlformats.org/officeDocument/2006/math">
                      <m:r>
                        <m:rPr>
                          <m:sty m:val="p"/>
                        </m:rPr>
                        <a:rPr lang="de-DE" sz="700" b="0" i="0" smtClean="0">
                          <a:latin typeface="Cambria Math"/>
                        </a:rPr>
                        <m:t>f</m:t>
                      </m:r>
                      <m:d>
                        <m:dPr>
                          <m:ctrlPr>
                            <a:rPr lang="en-GB" sz="700" i="1">
                              <a:latin typeface="Cambria Math"/>
                            </a:rPr>
                          </m:ctrlPr>
                        </m:dPr>
                        <m:e>
                          <m:r>
                            <m:rPr>
                              <m:sty m:val="p"/>
                            </m:rPr>
                            <a:rPr lang="de-DE" sz="700" i="0">
                              <a:latin typeface="Cambria Math"/>
                            </a:rPr>
                            <m:t>x</m:t>
                          </m:r>
                        </m:e>
                      </m:d>
                      <m:r>
                        <a:rPr lang="de-DE" sz="700" b="0" i="0" smtClean="0">
                          <a:latin typeface="Cambria Math"/>
                        </a:rPr>
                        <m:t>=</m:t>
                      </m:r>
                      <m:func>
                        <m:funcPr>
                          <m:ctrlPr>
                            <a:rPr lang="de-DE" sz="700" b="0" i="1" smtClean="0">
                              <a:latin typeface="Cambria Math"/>
                            </a:rPr>
                          </m:ctrlPr>
                        </m:funcPr>
                        <m:fName>
                          <m:r>
                            <m:rPr>
                              <m:sty m:val="p"/>
                            </m:rPr>
                            <a:rPr lang="de-DE" sz="700" b="0" i="0" smtClean="0">
                              <a:latin typeface="Cambria Math"/>
                            </a:rPr>
                            <m:t>arcsin</m:t>
                          </m:r>
                        </m:fName>
                        <m:e>
                          <m:d>
                            <m:dPr>
                              <m:ctrlPr>
                                <a:rPr lang="de-DE" sz="700" b="0" i="1" smtClean="0">
                                  <a:latin typeface="Cambria Math"/>
                                </a:rPr>
                              </m:ctrlPr>
                            </m:dPr>
                            <m:e>
                              <m:r>
                                <m:rPr>
                                  <m:sty m:val="p"/>
                                </m:rPr>
                                <a:rPr lang="de-DE" sz="700" b="0" i="0" smtClean="0">
                                  <a:latin typeface="Cambria Math"/>
                                </a:rPr>
                                <m:t>x</m:t>
                              </m:r>
                            </m:e>
                          </m:d>
                          <m:r>
                            <a:rPr lang="de-DE" sz="700" b="0" i="0" smtClean="0">
                              <a:latin typeface="Cambria Math"/>
                            </a:rPr>
                            <m:t>≔</m:t>
                          </m:r>
                          <m:r>
                            <m:rPr>
                              <m:sty m:val="p"/>
                            </m:rPr>
                            <a:rPr lang="de-DE" sz="700" b="0" i="0" smtClean="0">
                              <a:latin typeface="Cambria Math"/>
                            </a:rPr>
                            <m:t>sin</m:t>
                          </m:r>
                          <m:d>
                            <m:dPr>
                              <m:ctrlPr>
                                <a:rPr lang="de-DE" sz="700" b="0" i="1" smtClean="0">
                                  <a:latin typeface="Cambria Math"/>
                                </a:rPr>
                              </m:ctrlPr>
                            </m:dPr>
                            <m:e>
                              <m:r>
                                <m:rPr>
                                  <m:sty m:val="p"/>
                                </m:rPr>
                                <a:rPr lang="de-DE" sz="700" b="0" i="0" smtClean="0">
                                  <a:latin typeface="Cambria Math"/>
                                </a:rPr>
                                <m:t>f</m:t>
                              </m:r>
                              <m:d>
                                <m:dPr>
                                  <m:ctrlPr>
                                    <a:rPr lang="de-DE" sz="700" b="0" i="1" smtClean="0">
                                      <a:latin typeface="Cambria Math"/>
                                    </a:rPr>
                                  </m:ctrlPr>
                                </m:dPr>
                                <m:e>
                                  <m:r>
                                    <m:rPr>
                                      <m:sty m:val="p"/>
                                    </m:rPr>
                                    <a:rPr lang="de-DE" sz="700" b="0" i="0" smtClean="0">
                                      <a:latin typeface="Cambria Math"/>
                                    </a:rPr>
                                    <m:t>x</m:t>
                                  </m:r>
                                </m:e>
                              </m:d>
                            </m:e>
                          </m:d>
                          <m:r>
                            <a:rPr lang="de-DE" sz="700" b="0" i="0" smtClean="0">
                              <a:latin typeface="Cambria Math"/>
                            </a:rPr>
                            <m:t>=</m:t>
                          </m:r>
                          <m:r>
                            <m:rPr>
                              <m:sty m:val="p"/>
                            </m:rPr>
                            <a:rPr lang="de-DE" sz="700" b="0" i="0" smtClean="0">
                              <a:latin typeface="Cambria Math"/>
                            </a:rPr>
                            <m:t>x</m:t>
                          </m:r>
                        </m:e>
                      </m:func>
                    </m:oMath>
                  </m:oMathPara>
                </a14:m>
                <a:endParaRPr lang="de-DE" sz="700" b="0" dirty="0" smtClean="0">
                  <a:latin typeface="Cambria Math"/>
                </a:endParaRPr>
              </a:p>
              <a:p>
                <a:pPr/>
                <a14:m>
                  <m:oMathPara xmlns:m="http://schemas.openxmlformats.org/officeDocument/2006/math">
                    <m:oMathParaPr>
                      <m:jc m:val="left"/>
                    </m:oMathParaPr>
                    <m:oMath xmlns:m="http://schemas.openxmlformats.org/officeDocument/2006/math">
                      <m:sSup>
                        <m:sSupPr>
                          <m:ctrlPr>
                            <a:rPr lang="de-DE" sz="700" b="0" i="1" smtClean="0">
                              <a:latin typeface="Cambria Math"/>
                            </a:rPr>
                          </m:ctrlPr>
                        </m:sSupPr>
                        <m:e>
                          <m:d>
                            <m:dPr>
                              <m:begChr m:val="["/>
                              <m:endChr m:val="]"/>
                              <m:ctrlPr>
                                <a:rPr lang="de-DE" sz="700" i="1" smtClean="0">
                                  <a:latin typeface="Cambria Math"/>
                                </a:rPr>
                              </m:ctrlPr>
                            </m:dPr>
                            <m:e>
                              <m:r>
                                <m:rPr>
                                  <m:sty m:val="p"/>
                                </m:rPr>
                                <a:rPr lang="de-DE" sz="700" b="0" i="0" smtClean="0">
                                  <a:latin typeface="Cambria Math"/>
                                </a:rPr>
                                <m:t>sin</m:t>
                              </m:r>
                              <m:d>
                                <m:dPr>
                                  <m:ctrlPr>
                                    <a:rPr lang="de-DE" sz="700" i="1">
                                      <a:latin typeface="Cambria Math"/>
                                    </a:rPr>
                                  </m:ctrlPr>
                                </m:dPr>
                                <m:e>
                                  <m:r>
                                    <m:rPr>
                                      <m:sty m:val="p"/>
                                    </m:rPr>
                                    <a:rPr lang="de-DE" sz="700" i="0">
                                      <a:latin typeface="Cambria Math"/>
                                    </a:rPr>
                                    <m:t>f</m:t>
                                  </m:r>
                                  <m:d>
                                    <m:dPr>
                                      <m:ctrlPr>
                                        <a:rPr lang="de-DE" sz="700" i="1">
                                          <a:latin typeface="Cambria Math"/>
                                        </a:rPr>
                                      </m:ctrlPr>
                                    </m:dPr>
                                    <m:e>
                                      <m:r>
                                        <m:rPr>
                                          <m:sty m:val="p"/>
                                        </m:rPr>
                                        <a:rPr lang="de-DE" sz="700" i="0">
                                          <a:latin typeface="Cambria Math"/>
                                        </a:rPr>
                                        <m:t>x</m:t>
                                      </m:r>
                                    </m:e>
                                  </m:d>
                                </m:e>
                              </m:d>
                            </m:e>
                          </m:d>
                        </m:e>
                        <m:sup>
                          <m:r>
                            <a:rPr lang="de-DE" sz="700" b="0" i="0" smtClean="0">
                              <a:latin typeface="Cambria Math"/>
                            </a:rPr>
                            <m:t>′</m:t>
                          </m:r>
                        </m:sup>
                      </m:sSup>
                      <m:r>
                        <a:rPr lang="de-DE" sz="700" i="0">
                          <a:latin typeface="Cambria Math"/>
                        </a:rPr>
                        <m:t>=</m:t>
                      </m:r>
                      <m:sSup>
                        <m:sSupPr>
                          <m:ctrlPr>
                            <a:rPr lang="de-DE" sz="700" b="0" i="1" smtClean="0">
                              <a:latin typeface="Cambria Math"/>
                            </a:rPr>
                          </m:ctrlPr>
                        </m:sSupPr>
                        <m:e>
                          <m:d>
                            <m:dPr>
                              <m:begChr m:val="["/>
                              <m:endChr m:val="]"/>
                              <m:ctrlPr>
                                <a:rPr lang="de-DE" sz="700" i="1" smtClean="0">
                                  <a:latin typeface="Cambria Math"/>
                                </a:rPr>
                              </m:ctrlPr>
                            </m:dPr>
                            <m:e>
                              <m:r>
                                <m:rPr>
                                  <m:sty m:val="p"/>
                                </m:rPr>
                                <a:rPr lang="de-DE" sz="700" b="0" i="0" smtClean="0">
                                  <a:latin typeface="Cambria Math"/>
                                </a:rPr>
                                <m:t>x</m:t>
                              </m:r>
                            </m:e>
                          </m:d>
                        </m:e>
                        <m:sup>
                          <m:r>
                            <a:rPr lang="de-DE" sz="700" b="0" i="0" smtClean="0">
                              <a:latin typeface="Cambria Math"/>
                            </a:rPr>
                            <m:t>′</m:t>
                          </m:r>
                        </m:sup>
                      </m:sSup>
                    </m:oMath>
                  </m:oMathPara>
                </a14:m>
                <a:endParaRPr lang="de-DE" sz="700" b="0" dirty="0" smtClean="0">
                  <a:latin typeface="Cambria Math"/>
                </a:endParaRPr>
              </a:p>
              <a:p>
                <a:pPr/>
                <a14:m>
                  <m:oMathPara xmlns:m="http://schemas.openxmlformats.org/officeDocument/2006/math">
                    <m:oMathParaPr>
                      <m:jc m:val="left"/>
                    </m:oMathParaPr>
                    <m:oMath xmlns:m="http://schemas.openxmlformats.org/officeDocument/2006/math">
                      <m:r>
                        <m:rPr>
                          <m:sty m:val="p"/>
                        </m:rPr>
                        <a:rPr lang="de-DE" sz="700" i="0" smtClean="0">
                          <a:latin typeface="Cambria Math"/>
                        </a:rPr>
                        <m:t>c</m:t>
                      </m:r>
                      <m:r>
                        <m:rPr>
                          <m:sty m:val="p"/>
                        </m:rPr>
                        <a:rPr lang="de-DE" sz="700" b="0" i="0" smtClean="0">
                          <a:latin typeface="Cambria Math"/>
                        </a:rPr>
                        <m:t>os</m:t>
                      </m:r>
                      <m:d>
                        <m:dPr>
                          <m:ctrlPr>
                            <a:rPr lang="de-DE" sz="700" b="0" i="1" smtClean="0">
                              <a:latin typeface="Cambria Math"/>
                            </a:rPr>
                          </m:ctrlPr>
                        </m:dPr>
                        <m:e>
                          <m:r>
                            <m:rPr>
                              <m:sty m:val="p"/>
                            </m:rPr>
                            <a:rPr lang="de-DE" sz="700" i="0">
                              <a:latin typeface="Cambria Math"/>
                            </a:rPr>
                            <m:t>f</m:t>
                          </m:r>
                          <m:d>
                            <m:dPr>
                              <m:ctrlPr>
                                <a:rPr lang="de-DE" sz="700" i="1">
                                  <a:latin typeface="Cambria Math"/>
                                </a:rPr>
                              </m:ctrlPr>
                            </m:dPr>
                            <m:e>
                              <m:r>
                                <m:rPr>
                                  <m:sty m:val="p"/>
                                </m:rPr>
                                <a:rPr lang="de-DE" sz="700" i="0">
                                  <a:latin typeface="Cambria Math"/>
                                </a:rPr>
                                <m:t>x</m:t>
                              </m:r>
                            </m:e>
                          </m:d>
                        </m:e>
                      </m:d>
                      <m:r>
                        <a:rPr lang="de-DE" sz="700" i="0">
                          <a:latin typeface="Cambria Math"/>
                        </a:rPr>
                        <m:t>⋅</m:t>
                      </m:r>
                      <m:sSup>
                        <m:sSupPr>
                          <m:ctrlPr>
                            <a:rPr lang="de-DE" sz="700" i="1">
                              <a:latin typeface="Cambria Math"/>
                            </a:rPr>
                          </m:ctrlPr>
                        </m:sSupPr>
                        <m:e>
                          <m:r>
                            <m:rPr>
                              <m:sty m:val="p"/>
                            </m:rPr>
                            <a:rPr lang="de-DE" sz="700" i="0">
                              <a:latin typeface="Cambria Math"/>
                            </a:rPr>
                            <m:t>f</m:t>
                          </m:r>
                        </m:e>
                        <m:sup>
                          <m:r>
                            <a:rPr lang="de-DE" sz="700" i="0">
                              <a:latin typeface="Cambria Math"/>
                            </a:rPr>
                            <m:t>′</m:t>
                          </m:r>
                        </m:sup>
                      </m:sSup>
                      <m:d>
                        <m:dPr>
                          <m:ctrlPr>
                            <a:rPr lang="de-DE" sz="700" i="1">
                              <a:latin typeface="Cambria Math"/>
                            </a:rPr>
                          </m:ctrlPr>
                        </m:dPr>
                        <m:e>
                          <m:r>
                            <m:rPr>
                              <m:sty m:val="p"/>
                            </m:rPr>
                            <a:rPr lang="de-DE" sz="700" i="0">
                              <a:latin typeface="Cambria Math"/>
                            </a:rPr>
                            <m:t>x</m:t>
                          </m:r>
                        </m:e>
                      </m:d>
                      <m:r>
                        <a:rPr lang="de-DE" sz="700" i="0">
                          <a:latin typeface="Cambria Math"/>
                        </a:rPr>
                        <m:t>=1</m:t>
                      </m:r>
                    </m:oMath>
                  </m:oMathPara>
                </a14:m>
                <a:endParaRPr lang="de-DE" sz="700" dirty="0" smtClean="0">
                  <a:latin typeface="Cambria Math"/>
                </a:endParaRPr>
              </a:p>
              <a:p>
                <a:pPr/>
                <a14:m>
                  <m:oMathPara xmlns:m="http://schemas.openxmlformats.org/officeDocument/2006/math">
                    <m:oMathParaPr>
                      <m:jc m:val="left"/>
                    </m:oMathParaPr>
                    <m:oMath xmlns:m="http://schemas.openxmlformats.org/officeDocument/2006/math">
                      <m:r>
                        <m:rPr>
                          <m:sty m:val="p"/>
                        </m:rPr>
                        <a:rPr lang="de-DE" sz="700" b="0" i="0" smtClean="0">
                          <a:latin typeface="Cambria Math"/>
                        </a:rPr>
                        <m:t>cos</m:t>
                      </m:r>
                      <m:d>
                        <m:dPr>
                          <m:ctrlPr>
                            <a:rPr lang="de-DE" sz="700" i="1">
                              <a:latin typeface="Cambria Math"/>
                            </a:rPr>
                          </m:ctrlPr>
                        </m:dPr>
                        <m:e>
                          <m:r>
                            <m:rPr>
                              <m:sty m:val="p"/>
                            </m:rPr>
                            <a:rPr lang="de-DE" sz="700" b="0" i="0" smtClean="0">
                              <a:latin typeface="Cambria Math"/>
                            </a:rPr>
                            <m:t>arcsin</m:t>
                          </m:r>
                          <m:d>
                            <m:dPr>
                              <m:ctrlPr>
                                <a:rPr lang="de-DE" sz="700" i="1">
                                  <a:latin typeface="Cambria Math"/>
                                </a:rPr>
                              </m:ctrlPr>
                            </m:dPr>
                            <m:e>
                              <m:r>
                                <m:rPr>
                                  <m:sty m:val="p"/>
                                </m:rPr>
                                <a:rPr lang="de-DE" sz="700" i="0">
                                  <a:latin typeface="Cambria Math"/>
                                </a:rPr>
                                <m:t>x</m:t>
                              </m:r>
                            </m:e>
                          </m:d>
                        </m:e>
                      </m:d>
                      <m:r>
                        <a:rPr lang="de-DE" sz="700" i="0">
                          <a:latin typeface="Cambria Math"/>
                        </a:rPr>
                        <m:t>⋅</m:t>
                      </m:r>
                      <m:sSup>
                        <m:sSupPr>
                          <m:ctrlPr>
                            <a:rPr lang="de-DE" sz="700" i="1">
                              <a:latin typeface="Cambria Math"/>
                            </a:rPr>
                          </m:ctrlPr>
                        </m:sSupPr>
                        <m:e>
                          <m:r>
                            <m:rPr>
                              <m:sty m:val="p"/>
                            </m:rPr>
                            <a:rPr lang="de-DE" sz="700" i="0">
                              <a:latin typeface="Cambria Math"/>
                            </a:rPr>
                            <m:t>f</m:t>
                          </m:r>
                        </m:e>
                        <m:sup>
                          <m:r>
                            <a:rPr lang="de-DE" sz="700" i="0">
                              <a:latin typeface="Cambria Math"/>
                            </a:rPr>
                            <m:t>′</m:t>
                          </m:r>
                        </m:sup>
                      </m:sSup>
                      <m:d>
                        <m:dPr>
                          <m:ctrlPr>
                            <a:rPr lang="de-DE" sz="700" i="1">
                              <a:latin typeface="Cambria Math"/>
                            </a:rPr>
                          </m:ctrlPr>
                        </m:dPr>
                        <m:e>
                          <m:r>
                            <m:rPr>
                              <m:sty m:val="p"/>
                            </m:rPr>
                            <a:rPr lang="de-DE" sz="700" i="0">
                              <a:latin typeface="Cambria Math"/>
                            </a:rPr>
                            <m:t>x</m:t>
                          </m:r>
                        </m:e>
                      </m:d>
                      <m:r>
                        <a:rPr lang="de-DE" sz="700" i="0">
                          <a:latin typeface="Cambria Math"/>
                        </a:rPr>
                        <m:t>=1</m:t>
                      </m:r>
                    </m:oMath>
                  </m:oMathPara>
                </a14:m>
                <a:endParaRPr lang="de-DE" sz="700" dirty="0" smtClean="0"/>
              </a:p>
              <a:p>
                <a:pPr/>
                <a14:m>
                  <m:oMathPara xmlns:m="http://schemas.openxmlformats.org/officeDocument/2006/math">
                    <m:oMathParaPr>
                      <m:jc m:val="left"/>
                    </m:oMathParaPr>
                    <m:oMath xmlns:m="http://schemas.openxmlformats.org/officeDocument/2006/math">
                      <m:sSup>
                        <m:sSupPr>
                          <m:ctrlPr>
                            <a:rPr lang="de-DE" sz="700" i="1">
                              <a:latin typeface="Cambria Math"/>
                            </a:rPr>
                          </m:ctrlPr>
                        </m:sSupPr>
                        <m:e>
                          <m:r>
                            <m:rPr>
                              <m:sty m:val="p"/>
                            </m:rPr>
                            <a:rPr lang="de-DE" sz="700" i="0">
                              <a:latin typeface="Cambria Math"/>
                            </a:rPr>
                            <m:t>f</m:t>
                          </m:r>
                        </m:e>
                        <m:sup>
                          <m:r>
                            <a:rPr lang="de-DE" sz="700" i="0">
                              <a:latin typeface="Cambria Math"/>
                            </a:rPr>
                            <m:t>′</m:t>
                          </m:r>
                        </m:sup>
                      </m:sSup>
                      <m:d>
                        <m:dPr>
                          <m:ctrlPr>
                            <a:rPr lang="de-DE" sz="700" i="1">
                              <a:latin typeface="Cambria Math"/>
                            </a:rPr>
                          </m:ctrlPr>
                        </m:dPr>
                        <m:e>
                          <m:r>
                            <m:rPr>
                              <m:sty m:val="p"/>
                            </m:rPr>
                            <a:rPr lang="de-DE" sz="700" i="0">
                              <a:latin typeface="Cambria Math"/>
                            </a:rPr>
                            <m:t>x</m:t>
                          </m:r>
                        </m:e>
                      </m:d>
                      <m:r>
                        <a:rPr lang="de-DE" sz="700" i="0">
                          <a:latin typeface="Cambria Math"/>
                        </a:rPr>
                        <m:t>=</m:t>
                      </m:r>
                      <m:f>
                        <m:fPr>
                          <m:ctrlPr>
                            <a:rPr lang="de-DE" sz="700" i="1" smtClean="0">
                              <a:latin typeface="Cambria Math"/>
                            </a:rPr>
                          </m:ctrlPr>
                        </m:fPr>
                        <m:num>
                          <m:r>
                            <a:rPr lang="de-DE" sz="700" b="0" i="0" smtClean="0">
                              <a:latin typeface="Cambria Math"/>
                            </a:rPr>
                            <m:t>1</m:t>
                          </m:r>
                        </m:num>
                        <m:den>
                          <m:r>
                            <m:rPr>
                              <m:sty m:val="p"/>
                            </m:rPr>
                            <a:rPr lang="de-DE" sz="700" b="0" i="0" smtClean="0">
                              <a:latin typeface="Cambria Math"/>
                            </a:rPr>
                            <m:t>cos</m:t>
                          </m:r>
                          <m:d>
                            <m:dPr>
                              <m:ctrlPr>
                                <a:rPr lang="de-DE" sz="700" i="1">
                                  <a:latin typeface="Cambria Math"/>
                                </a:rPr>
                              </m:ctrlPr>
                            </m:dPr>
                            <m:e>
                              <m:r>
                                <m:rPr>
                                  <m:sty m:val="p"/>
                                </m:rPr>
                                <a:rPr lang="de-DE" sz="700" i="0">
                                  <a:latin typeface="Cambria Math"/>
                                </a:rPr>
                                <m:t>arc</m:t>
                              </m:r>
                              <m:r>
                                <m:rPr>
                                  <m:sty m:val="p"/>
                                </m:rPr>
                                <a:rPr lang="de-DE" sz="700" b="0" i="0" smtClean="0">
                                  <a:latin typeface="Cambria Math"/>
                                </a:rPr>
                                <m:t>sin</m:t>
                              </m:r>
                              <m:d>
                                <m:dPr>
                                  <m:ctrlPr>
                                    <a:rPr lang="de-DE" sz="700" i="1">
                                      <a:latin typeface="Cambria Math"/>
                                    </a:rPr>
                                  </m:ctrlPr>
                                </m:dPr>
                                <m:e>
                                  <m:r>
                                    <m:rPr>
                                      <m:sty m:val="p"/>
                                    </m:rPr>
                                    <a:rPr lang="de-DE" sz="700" i="0">
                                      <a:latin typeface="Cambria Math"/>
                                    </a:rPr>
                                    <m:t>x</m:t>
                                  </m:r>
                                </m:e>
                              </m:d>
                            </m:e>
                          </m:d>
                        </m:den>
                      </m:f>
                    </m:oMath>
                  </m:oMathPara>
                </a14:m>
                <a:endParaRPr lang="de-DE" sz="700" dirty="0" smtClean="0"/>
              </a:p>
              <a:p>
                <a:r>
                  <a:rPr lang="de-DE" sz="700" b="1" dirty="0" smtClean="0">
                    <a:effectLst>
                      <a:outerShdw blurRad="38100" dist="38100" dir="2700000" algn="tl">
                        <a:srgbClr val="000000">
                          <a:alpha val="43137"/>
                        </a:srgbClr>
                      </a:outerShdw>
                    </a:effectLst>
                  </a:rPr>
                  <a:t>Es gilt</a:t>
                </a:r>
                <a:r>
                  <a:rPr lang="de-DE" sz="700" dirty="0" smtClean="0"/>
                  <a:t>: </a:t>
                </a:r>
                <a14:m>
                  <m:oMath xmlns:m="http://schemas.openxmlformats.org/officeDocument/2006/math">
                    <m:func>
                      <m:funcPr>
                        <m:ctrlPr>
                          <a:rPr lang="de-DE" sz="700" b="0" i="1" smtClean="0">
                            <a:latin typeface="Cambria Math"/>
                          </a:rPr>
                        </m:ctrlPr>
                      </m:funcPr>
                      <m:fName>
                        <m:r>
                          <m:rPr>
                            <m:sty m:val="p"/>
                          </m:rPr>
                          <a:rPr lang="de-DE" sz="700" i="0">
                            <a:latin typeface="Cambria Math"/>
                          </a:rPr>
                          <m:t>cos</m:t>
                        </m:r>
                      </m:fName>
                      <m:e>
                        <m:d>
                          <m:dPr>
                            <m:ctrlPr>
                              <a:rPr lang="de-DE" sz="700" b="0" i="1" smtClean="0">
                                <a:latin typeface="Cambria Math"/>
                              </a:rPr>
                            </m:ctrlPr>
                          </m:dPr>
                          <m:e>
                            <m:r>
                              <m:rPr>
                                <m:sty m:val="p"/>
                              </m:rPr>
                              <a:rPr lang="de-DE" sz="700" i="0">
                                <a:latin typeface="Cambria Math"/>
                              </a:rPr>
                              <m:t>α</m:t>
                            </m:r>
                          </m:e>
                        </m:d>
                        <m:r>
                          <a:rPr lang="de-DE" sz="700" b="0" i="0" smtClean="0">
                            <a:latin typeface="Cambria Math"/>
                          </a:rPr>
                          <m:t>=</m:t>
                        </m:r>
                        <m:rad>
                          <m:radPr>
                            <m:degHide m:val="on"/>
                            <m:ctrlPr>
                              <a:rPr lang="de-DE" sz="700" b="0" i="1" smtClean="0">
                                <a:latin typeface="Cambria Math"/>
                              </a:rPr>
                            </m:ctrlPr>
                          </m:radPr>
                          <m:deg/>
                          <m:e>
                            <m:r>
                              <a:rPr lang="de-DE" sz="700" b="0" i="0" smtClean="0">
                                <a:latin typeface="Cambria Math"/>
                              </a:rPr>
                              <m:t>1−</m:t>
                            </m:r>
                            <m:r>
                              <m:rPr>
                                <m:sty m:val="p"/>
                              </m:rPr>
                              <a:rPr lang="de-DE" sz="700" b="0" i="0" smtClean="0">
                                <a:latin typeface="Cambria Math"/>
                              </a:rPr>
                              <m:t>si</m:t>
                            </m:r>
                            <m:sSup>
                              <m:sSupPr>
                                <m:ctrlPr>
                                  <a:rPr lang="de-DE" sz="700" b="0" i="1" smtClean="0">
                                    <a:latin typeface="Cambria Math"/>
                                  </a:rPr>
                                </m:ctrlPr>
                              </m:sSupPr>
                              <m:e>
                                <m:r>
                                  <m:rPr>
                                    <m:sty m:val="p"/>
                                  </m:rPr>
                                  <a:rPr lang="de-DE" sz="700" b="0" i="0" smtClean="0">
                                    <a:latin typeface="Cambria Math"/>
                                  </a:rPr>
                                  <m:t>n</m:t>
                                </m:r>
                              </m:e>
                              <m:sup>
                                <m:r>
                                  <a:rPr lang="de-DE" sz="700" b="0" i="0" smtClean="0">
                                    <a:latin typeface="Cambria Math"/>
                                  </a:rPr>
                                  <m:t>2</m:t>
                                </m:r>
                              </m:sup>
                            </m:sSup>
                            <m:d>
                              <m:dPr>
                                <m:ctrlPr>
                                  <a:rPr lang="de-DE" sz="700" b="0" i="1" smtClean="0">
                                    <a:latin typeface="Cambria Math"/>
                                  </a:rPr>
                                </m:ctrlPr>
                              </m:dPr>
                              <m:e>
                                <m:r>
                                  <m:rPr>
                                    <m:sty m:val="p"/>
                                  </m:rPr>
                                  <a:rPr lang="de-DE" sz="700" b="0" i="0" smtClean="0">
                                    <a:latin typeface="Cambria Math"/>
                                  </a:rPr>
                                  <m:t>α</m:t>
                                </m:r>
                              </m:e>
                            </m:d>
                          </m:e>
                        </m:rad>
                      </m:e>
                    </m:func>
                  </m:oMath>
                </a14:m>
                <a:endParaRPr lang="de-DE" sz="700" dirty="0"/>
              </a:p>
              <a:p>
                <a:r>
                  <a:rPr lang="de-DE" sz="700" dirty="0">
                    <a:latin typeface="Cambria Math"/>
                  </a:rPr>
                  <a:t>Additionstheoreme</a:t>
                </a:r>
                <a:endParaRPr lang="de-DE" sz="700" dirty="0" smtClean="0">
                  <a:latin typeface="Cambria Math"/>
                </a:endParaRPr>
              </a:p>
              <a:p>
                <a:pPr/>
                <a14:m>
                  <m:oMathPara xmlns:m="http://schemas.openxmlformats.org/officeDocument/2006/math">
                    <m:oMathParaPr>
                      <m:jc m:val="left"/>
                    </m:oMathParaPr>
                    <m:oMath xmlns:m="http://schemas.openxmlformats.org/officeDocument/2006/math">
                      <m:sSup>
                        <m:sSupPr>
                          <m:ctrlPr>
                            <a:rPr lang="de-DE" sz="700" i="1">
                              <a:latin typeface="Cambria Math"/>
                            </a:rPr>
                          </m:ctrlPr>
                        </m:sSupPr>
                        <m:e>
                          <m:r>
                            <m:rPr>
                              <m:sty m:val="p"/>
                            </m:rPr>
                            <a:rPr lang="de-DE" sz="700" i="0">
                              <a:latin typeface="Cambria Math"/>
                            </a:rPr>
                            <m:t>f</m:t>
                          </m:r>
                        </m:e>
                        <m:sup>
                          <m:r>
                            <a:rPr lang="de-DE" sz="700" i="0">
                              <a:latin typeface="Cambria Math"/>
                            </a:rPr>
                            <m:t>′</m:t>
                          </m:r>
                        </m:sup>
                      </m:sSup>
                      <m:d>
                        <m:dPr>
                          <m:ctrlPr>
                            <a:rPr lang="de-DE" sz="700" i="1">
                              <a:latin typeface="Cambria Math"/>
                            </a:rPr>
                          </m:ctrlPr>
                        </m:dPr>
                        <m:e>
                          <m:r>
                            <m:rPr>
                              <m:sty m:val="p"/>
                            </m:rPr>
                            <a:rPr lang="de-DE" sz="700" i="0">
                              <a:latin typeface="Cambria Math"/>
                            </a:rPr>
                            <m:t>x</m:t>
                          </m:r>
                        </m:e>
                      </m:d>
                      <m:r>
                        <a:rPr lang="de-DE" sz="700" i="0">
                          <a:latin typeface="Cambria Math"/>
                        </a:rPr>
                        <m:t>=</m:t>
                      </m:r>
                      <m:f>
                        <m:fPr>
                          <m:ctrlPr>
                            <a:rPr lang="de-DE" sz="700" i="1">
                              <a:latin typeface="Cambria Math"/>
                            </a:rPr>
                          </m:ctrlPr>
                        </m:fPr>
                        <m:num>
                          <m:r>
                            <a:rPr lang="de-DE" sz="700" i="0">
                              <a:latin typeface="Cambria Math"/>
                            </a:rPr>
                            <m:t>1</m:t>
                          </m:r>
                        </m:num>
                        <m:den>
                          <m:rad>
                            <m:radPr>
                              <m:degHide m:val="on"/>
                              <m:ctrlPr>
                                <a:rPr lang="de-DE" sz="700" i="1">
                                  <a:latin typeface="Cambria Math"/>
                                </a:rPr>
                              </m:ctrlPr>
                            </m:radPr>
                            <m:deg/>
                            <m:e>
                              <m:r>
                                <a:rPr lang="de-DE" sz="700" i="0">
                                  <a:latin typeface="Cambria Math"/>
                                </a:rPr>
                                <m:t>1−</m:t>
                              </m:r>
                              <m:r>
                                <m:rPr>
                                  <m:sty m:val="p"/>
                                </m:rPr>
                                <a:rPr lang="de-DE" sz="700" i="0">
                                  <a:latin typeface="Cambria Math"/>
                                </a:rPr>
                                <m:t>si</m:t>
                              </m:r>
                              <m:sSup>
                                <m:sSupPr>
                                  <m:ctrlPr>
                                    <a:rPr lang="de-DE" sz="700" i="1">
                                      <a:latin typeface="Cambria Math"/>
                                    </a:rPr>
                                  </m:ctrlPr>
                                </m:sSupPr>
                                <m:e>
                                  <m:r>
                                    <m:rPr>
                                      <m:sty m:val="p"/>
                                    </m:rPr>
                                    <a:rPr lang="de-DE" sz="700" i="0">
                                      <a:latin typeface="Cambria Math"/>
                                    </a:rPr>
                                    <m:t>n</m:t>
                                  </m:r>
                                </m:e>
                                <m:sup>
                                  <m:r>
                                    <a:rPr lang="de-DE" sz="700" i="0">
                                      <a:latin typeface="Cambria Math"/>
                                    </a:rPr>
                                    <m:t>2</m:t>
                                  </m:r>
                                </m:sup>
                              </m:sSup>
                              <m:d>
                                <m:dPr>
                                  <m:ctrlPr>
                                    <a:rPr lang="de-DE" sz="700" i="1">
                                      <a:latin typeface="Cambria Math"/>
                                    </a:rPr>
                                  </m:ctrlPr>
                                </m:dPr>
                                <m:e>
                                  <m:func>
                                    <m:funcPr>
                                      <m:ctrlPr>
                                        <a:rPr lang="de-DE" sz="700" b="0" i="1" smtClean="0">
                                          <a:latin typeface="Cambria Math"/>
                                        </a:rPr>
                                      </m:ctrlPr>
                                    </m:funcPr>
                                    <m:fName>
                                      <m:r>
                                        <m:rPr>
                                          <m:sty m:val="p"/>
                                        </m:rPr>
                                        <a:rPr lang="de-DE" sz="700" b="0" i="0" smtClean="0">
                                          <a:latin typeface="Cambria Math"/>
                                        </a:rPr>
                                        <m:t>arcsin</m:t>
                                      </m:r>
                                    </m:fName>
                                    <m:e>
                                      <m:d>
                                        <m:dPr>
                                          <m:ctrlPr>
                                            <a:rPr lang="de-DE" sz="700" b="0" i="1" smtClean="0">
                                              <a:latin typeface="Cambria Math"/>
                                            </a:rPr>
                                          </m:ctrlPr>
                                        </m:dPr>
                                        <m:e>
                                          <m:r>
                                            <m:rPr>
                                              <m:sty m:val="p"/>
                                            </m:rPr>
                                            <a:rPr lang="de-DE" sz="700" b="0" i="0" smtClean="0">
                                              <a:latin typeface="Cambria Math"/>
                                            </a:rPr>
                                            <m:t>x</m:t>
                                          </m:r>
                                        </m:e>
                                      </m:d>
                                    </m:e>
                                  </m:func>
                                </m:e>
                              </m:d>
                            </m:e>
                          </m:rad>
                        </m:den>
                      </m:f>
                      <m:r>
                        <a:rPr lang="de-DE" sz="700" b="0" i="0" smtClean="0">
                          <a:latin typeface="Cambria Math"/>
                        </a:rPr>
                        <m:t>=</m:t>
                      </m:r>
                      <m:f>
                        <m:fPr>
                          <m:ctrlPr>
                            <a:rPr lang="de-DE" sz="700" b="0" i="1" smtClean="0">
                              <a:latin typeface="Cambria Math"/>
                            </a:rPr>
                          </m:ctrlPr>
                        </m:fPr>
                        <m:num>
                          <m:r>
                            <a:rPr lang="de-DE" sz="700" b="0" i="0" smtClean="0">
                              <a:latin typeface="Cambria Math"/>
                            </a:rPr>
                            <m:t>1</m:t>
                          </m:r>
                        </m:num>
                        <m:den>
                          <m:rad>
                            <m:radPr>
                              <m:degHide m:val="on"/>
                              <m:ctrlPr>
                                <a:rPr lang="de-DE" sz="700" b="0" i="1" smtClean="0">
                                  <a:latin typeface="Cambria Math"/>
                                </a:rPr>
                              </m:ctrlPr>
                            </m:radPr>
                            <m:deg/>
                            <m:e>
                              <m:r>
                                <a:rPr lang="de-DE" sz="700" b="0" i="0" smtClean="0">
                                  <a:latin typeface="Cambria Math"/>
                                </a:rPr>
                                <m:t>1−</m:t>
                              </m:r>
                              <m:sSup>
                                <m:sSupPr>
                                  <m:ctrlPr>
                                    <a:rPr lang="de-DE" sz="700" b="0" i="1" smtClean="0">
                                      <a:latin typeface="Cambria Math"/>
                                    </a:rPr>
                                  </m:ctrlPr>
                                </m:sSupPr>
                                <m:e>
                                  <m:r>
                                    <m:rPr>
                                      <m:sty m:val="p"/>
                                    </m:rPr>
                                    <a:rPr lang="de-DE" sz="700" b="0" i="0" smtClean="0">
                                      <a:latin typeface="Cambria Math"/>
                                    </a:rPr>
                                    <m:t>x</m:t>
                                  </m:r>
                                </m:e>
                                <m:sup>
                                  <m:r>
                                    <a:rPr lang="de-DE" sz="700" b="0" i="0" smtClean="0">
                                      <a:latin typeface="Cambria Math"/>
                                    </a:rPr>
                                    <m:t>2</m:t>
                                  </m:r>
                                </m:sup>
                              </m:sSup>
                            </m:e>
                          </m:rad>
                        </m:den>
                      </m:f>
                    </m:oMath>
                  </m:oMathPara>
                </a14:m>
                <a:endParaRPr lang="de-DE" sz="700" dirty="0"/>
              </a:p>
              <a:p>
                <a:pPr algn="just"/>
                <a:endParaRPr lang="en-GB" sz="1000" dirty="0" smtClean="0"/>
              </a:p>
            </p:txBody>
          </p:sp>
        </mc:Choice>
        <mc:Fallback xmlns="">
          <p:sp>
            <p:nvSpPr>
              <p:cNvPr id="25" name="Textfeld 24"/>
              <p:cNvSpPr txBox="1">
                <a:spLocks noRot="1" noChangeAspect="1" noMove="1" noResize="1" noEditPoints="1" noAdjustHandles="1" noChangeArrowheads="1" noChangeShapeType="1" noTextEdit="1"/>
              </p:cNvSpPr>
              <p:nvPr/>
            </p:nvSpPr>
            <p:spPr>
              <a:xfrm>
                <a:off x="4641850" y="5301208"/>
                <a:ext cx="1761379" cy="1556792"/>
              </a:xfrm>
              <a:prstGeom prst="rect">
                <a:avLst/>
              </a:prstGeom>
              <a:blipFill rotWithShape="1">
                <a:blip r:embed="rId22"/>
                <a:stretch>
                  <a:fillRect l="-1379" t="-2734"/>
                </a:stretch>
              </a:blipFill>
              <a:ln w="3175">
                <a:solidFill>
                  <a:schemeClr val="tx1"/>
                </a:solidFill>
              </a:ln>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24" name="Textfeld 23"/>
              <p:cNvSpPr txBox="1"/>
              <p:nvPr/>
            </p:nvSpPr>
            <p:spPr>
              <a:xfrm>
                <a:off x="6403229" y="6165304"/>
                <a:ext cx="2740771" cy="692696"/>
              </a:xfrm>
              <a:prstGeom prst="rect">
                <a:avLst/>
              </a:prstGeom>
              <a:noFill/>
              <a:ln w="3175">
                <a:solidFill>
                  <a:schemeClr val="tx1"/>
                </a:solidFill>
              </a:ln>
            </p:spPr>
            <p:txBody>
              <a:bodyPr wrap="square" lIns="36000" tIns="0" rIns="0" bIns="0" rtlCol="0">
                <a:noAutofit/>
              </a:bodyPr>
              <a:lstStyle/>
              <a:p>
                <a:pPr algn="ctr"/>
                <a:r>
                  <a:rPr lang="en-GB" sz="1100" u="sng" dirty="0" smtClean="0">
                    <a:effectLst>
                      <a:outerShdw blurRad="38100" dist="38100" dir="2700000" algn="tl">
                        <a:srgbClr val="000000">
                          <a:alpha val="43137"/>
                        </a:srgbClr>
                      </a:outerShdw>
                    </a:effectLst>
                  </a:rPr>
                  <a:t>Gerade und </a:t>
                </a:r>
                <a:r>
                  <a:rPr lang="en-GB" sz="1100" u="sng" dirty="0" err="1" smtClean="0">
                    <a:effectLst>
                      <a:outerShdw blurRad="38100" dist="38100" dir="2700000" algn="tl">
                        <a:srgbClr val="000000">
                          <a:alpha val="43137"/>
                        </a:srgbClr>
                      </a:outerShdw>
                    </a:effectLst>
                  </a:rPr>
                  <a:t>ungerade</a:t>
                </a:r>
                <a:r>
                  <a:rPr lang="en-GB" sz="1100" u="sng" dirty="0" smtClean="0">
                    <a:effectLst>
                      <a:outerShdw blurRad="38100" dist="38100" dir="2700000" algn="tl">
                        <a:srgbClr val="000000">
                          <a:alpha val="43137"/>
                        </a:srgbClr>
                      </a:outerShdw>
                    </a:effectLst>
                  </a:rPr>
                  <a:t> </a:t>
                </a:r>
                <a:r>
                  <a:rPr lang="en-GB" sz="1100" u="sng" dirty="0" err="1" smtClean="0">
                    <a:effectLst>
                      <a:outerShdw blurRad="38100" dist="38100" dir="2700000" algn="tl">
                        <a:srgbClr val="000000">
                          <a:alpha val="43137"/>
                        </a:srgbClr>
                      </a:outerShdw>
                    </a:effectLst>
                  </a:rPr>
                  <a:t>Funktionen</a:t>
                </a:r>
                <a:endParaRPr lang="en-GB" sz="1100" u="sng" dirty="0" smtClean="0">
                  <a:effectLst>
                    <a:outerShdw blurRad="38100" dist="38100" dir="2700000" algn="tl">
                      <a:srgbClr val="000000">
                        <a:alpha val="43137"/>
                      </a:srgbClr>
                    </a:outerShdw>
                  </a:effectLst>
                </a:endParaRPr>
              </a:p>
              <a:p>
                <a:pPr algn="ctr"/>
                <a:endParaRPr lang="de-DE" sz="800" b="0" i="0" dirty="0" smtClean="0">
                  <a:latin typeface="Cambria Math"/>
                  <a:ea typeface="Cambria Math"/>
                </a:endParaRPr>
              </a:p>
              <a:p>
                <a:pPr algn="ctr"/>
                <a14:m>
                  <m:oMathPara xmlns:m="http://schemas.openxmlformats.org/officeDocument/2006/math">
                    <m:oMathParaPr>
                      <m:jc m:val="centerGroup"/>
                    </m:oMathParaPr>
                    <m:oMath xmlns:m="http://schemas.openxmlformats.org/officeDocument/2006/math">
                      <m:r>
                        <m:rPr>
                          <m:sty m:val="p"/>
                        </m:rPr>
                        <a:rPr lang="de-DE" sz="800" b="0" i="0" smtClean="0">
                          <a:latin typeface="Cambria Math"/>
                          <a:ea typeface="Cambria Math"/>
                        </a:rPr>
                        <m:t>f</m:t>
                      </m:r>
                      <m:d>
                        <m:dPr>
                          <m:ctrlPr>
                            <a:rPr lang="de-DE" sz="800" i="1" smtClean="0">
                              <a:latin typeface="Cambria Math"/>
                              <a:ea typeface="Cambria Math"/>
                            </a:rPr>
                          </m:ctrlPr>
                        </m:dPr>
                        <m:e>
                          <m:r>
                            <m:rPr>
                              <m:sty m:val="p"/>
                            </m:rPr>
                            <a:rPr lang="de-DE" sz="800" b="0" i="0" smtClean="0">
                              <a:latin typeface="Cambria Math"/>
                              <a:ea typeface="Cambria Math"/>
                            </a:rPr>
                            <m:t>x</m:t>
                          </m:r>
                        </m:e>
                      </m:d>
                      <m:r>
                        <a:rPr lang="de-DE" sz="800" b="0" i="0" smtClean="0">
                          <a:latin typeface="Cambria Math"/>
                          <a:ea typeface="Cambria Math"/>
                        </a:rPr>
                        <m:t>=</m:t>
                      </m:r>
                      <m:r>
                        <m:rPr>
                          <m:sty m:val="p"/>
                        </m:rPr>
                        <a:rPr lang="de-DE" sz="800" b="0" i="0" smtClean="0">
                          <a:latin typeface="Cambria Math"/>
                          <a:ea typeface="Cambria Math"/>
                        </a:rPr>
                        <m:t>g</m:t>
                      </m:r>
                      <m:d>
                        <m:dPr>
                          <m:ctrlPr>
                            <a:rPr lang="de-DE" sz="800" i="1" smtClean="0">
                              <a:latin typeface="Cambria Math"/>
                              <a:ea typeface="Cambria Math"/>
                            </a:rPr>
                          </m:ctrlPr>
                        </m:dPr>
                        <m:e>
                          <m:r>
                            <m:rPr>
                              <m:sty m:val="p"/>
                            </m:rPr>
                            <a:rPr lang="de-DE" sz="800" b="0" i="0" smtClean="0">
                              <a:latin typeface="Cambria Math"/>
                              <a:ea typeface="Cambria Math"/>
                            </a:rPr>
                            <m:t>x</m:t>
                          </m:r>
                        </m:e>
                      </m:d>
                      <m:r>
                        <a:rPr lang="de-DE" sz="800" b="0" i="0" smtClean="0">
                          <a:latin typeface="Cambria Math"/>
                          <a:ea typeface="Cambria Math"/>
                        </a:rPr>
                        <m:t>+</m:t>
                      </m:r>
                      <m:r>
                        <m:rPr>
                          <m:sty m:val="p"/>
                        </m:rPr>
                        <a:rPr lang="de-DE" sz="800" b="0" i="0" smtClean="0">
                          <a:latin typeface="Cambria Math"/>
                          <a:ea typeface="Cambria Math"/>
                        </a:rPr>
                        <m:t>u</m:t>
                      </m:r>
                      <m:d>
                        <m:dPr>
                          <m:ctrlPr>
                            <a:rPr lang="de-DE" sz="800" i="1" smtClean="0">
                              <a:latin typeface="Cambria Math"/>
                              <a:ea typeface="Cambria Math"/>
                            </a:rPr>
                          </m:ctrlPr>
                        </m:dPr>
                        <m:e>
                          <m:r>
                            <m:rPr>
                              <m:sty m:val="p"/>
                            </m:rPr>
                            <a:rPr lang="de-DE" sz="800" b="0" i="0" smtClean="0">
                              <a:latin typeface="Cambria Math"/>
                              <a:ea typeface="Cambria Math"/>
                            </a:rPr>
                            <m:t>x</m:t>
                          </m:r>
                        </m:e>
                      </m:d>
                    </m:oMath>
                  </m:oMathPara>
                </a14:m>
                <a:endParaRPr lang="de-DE" sz="800" dirty="0" smtClean="0">
                  <a:ea typeface="Cambria Math"/>
                </a:endParaRPr>
              </a:p>
              <a:p>
                <a:pPr algn="ctr"/>
                <a14:m>
                  <m:oMath xmlns:m="http://schemas.openxmlformats.org/officeDocument/2006/math">
                    <m:r>
                      <m:rPr>
                        <m:sty m:val="p"/>
                      </m:rPr>
                      <a:rPr lang="de-DE" sz="800" b="0" i="0" smtClean="0">
                        <a:latin typeface="Cambria Math"/>
                        <a:ea typeface="Cambria Math"/>
                      </a:rPr>
                      <m:t>g</m:t>
                    </m:r>
                    <m:d>
                      <m:dPr>
                        <m:ctrlPr>
                          <a:rPr lang="de-DE" sz="800" i="1">
                            <a:latin typeface="Cambria Math"/>
                            <a:ea typeface="Cambria Math"/>
                          </a:rPr>
                        </m:ctrlPr>
                      </m:dPr>
                      <m:e>
                        <m:r>
                          <m:rPr>
                            <m:sty m:val="p"/>
                          </m:rPr>
                          <a:rPr lang="de-DE" sz="800" b="0" i="0">
                            <a:latin typeface="Cambria Math"/>
                            <a:ea typeface="Cambria Math"/>
                          </a:rPr>
                          <m:t>x</m:t>
                        </m:r>
                      </m:e>
                    </m:d>
                    <m:r>
                      <a:rPr lang="de-DE" sz="800" b="0" i="0">
                        <a:latin typeface="Cambria Math"/>
                        <a:ea typeface="Cambria Math"/>
                      </a:rPr>
                      <m:t>=</m:t>
                    </m:r>
                    <m:f>
                      <m:fPr>
                        <m:ctrlPr>
                          <a:rPr lang="de-DE" sz="800" i="1" smtClean="0">
                            <a:latin typeface="Cambria Math"/>
                            <a:ea typeface="Cambria Math"/>
                          </a:rPr>
                        </m:ctrlPr>
                      </m:fPr>
                      <m:num>
                        <m:r>
                          <a:rPr lang="de-DE" sz="800" b="0" i="0" smtClean="0">
                            <a:latin typeface="Cambria Math"/>
                            <a:ea typeface="Cambria Math"/>
                          </a:rPr>
                          <m:t>1</m:t>
                        </m:r>
                      </m:num>
                      <m:den>
                        <m:r>
                          <a:rPr lang="de-DE" sz="800" b="0" i="0" smtClean="0">
                            <a:latin typeface="Cambria Math"/>
                            <a:ea typeface="Cambria Math"/>
                          </a:rPr>
                          <m:t>2</m:t>
                        </m:r>
                      </m:den>
                    </m:f>
                    <m:r>
                      <a:rPr lang="de-DE" sz="800" b="0" i="0" smtClean="0">
                        <a:latin typeface="Cambria Math"/>
                        <a:ea typeface="Cambria Math"/>
                      </a:rPr>
                      <m:t>(</m:t>
                    </m:r>
                    <m:r>
                      <m:rPr>
                        <m:sty m:val="p"/>
                      </m:rPr>
                      <a:rPr lang="de-DE" sz="800" b="0" i="0" smtClean="0">
                        <a:latin typeface="Cambria Math"/>
                        <a:ea typeface="Cambria Math"/>
                      </a:rPr>
                      <m:t>f</m:t>
                    </m:r>
                    <m:d>
                      <m:dPr>
                        <m:ctrlPr>
                          <a:rPr lang="de-DE" sz="800" i="1" smtClean="0">
                            <a:latin typeface="Cambria Math"/>
                            <a:ea typeface="Cambria Math"/>
                          </a:rPr>
                        </m:ctrlPr>
                      </m:dPr>
                      <m:e>
                        <m:r>
                          <m:rPr>
                            <m:sty m:val="p"/>
                          </m:rPr>
                          <a:rPr lang="de-DE" sz="800" b="0" i="0" smtClean="0">
                            <a:latin typeface="Cambria Math"/>
                            <a:ea typeface="Cambria Math"/>
                          </a:rPr>
                          <m:t>x</m:t>
                        </m:r>
                      </m:e>
                    </m:d>
                    <m:r>
                      <a:rPr lang="de-DE" sz="800" b="0" i="0" smtClean="0">
                        <a:latin typeface="Cambria Math"/>
                        <a:ea typeface="Cambria Math"/>
                      </a:rPr>
                      <m:t>+</m:t>
                    </m:r>
                    <m:r>
                      <m:rPr>
                        <m:sty m:val="p"/>
                      </m:rPr>
                      <a:rPr lang="de-DE" sz="800" b="0" i="0" smtClean="0">
                        <a:latin typeface="Cambria Math"/>
                        <a:ea typeface="Cambria Math"/>
                      </a:rPr>
                      <m:t>f</m:t>
                    </m:r>
                    <m:d>
                      <m:dPr>
                        <m:ctrlPr>
                          <a:rPr lang="de-DE" sz="800" i="1" smtClean="0">
                            <a:latin typeface="Cambria Math"/>
                            <a:ea typeface="Cambria Math"/>
                          </a:rPr>
                        </m:ctrlPr>
                      </m:dPr>
                      <m:e>
                        <m:r>
                          <a:rPr lang="de-DE" sz="800" b="0" i="0" smtClean="0">
                            <a:latin typeface="Cambria Math"/>
                            <a:ea typeface="Cambria Math"/>
                          </a:rPr>
                          <m:t>−</m:t>
                        </m:r>
                        <m:r>
                          <m:rPr>
                            <m:sty m:val="p"/>
                          </m:rPr>
                          <a:rPr lang="de-DE" sz="800" b="0" i="0" smtClean="0">
                            <a:latin typeface="Cambria Math"/>
                            <a:ea typeface="Cambria Math"/>
                          </a:rPr>
                          <m:t>x</m:t>
                        </m:r>
                      </m:e>
                    </m:d>
                  </m:oMath>
                </a14:m>
                <a:r>
                  <a:rPr lang="de-DE" sz="800" dirty="0" smtClean="0">
                    <a:ea typeface="Cambria Math"/>
                  </a:rPr>
                  <a:t>      </a:t>
                </a:r>
                <a:r>
                  <a:rPr lang="de-DE" sz="800" dirty="0" smtClean="0">
                    <a:ea typeface="Cambria Math"/>
                  </a:rPr>
                  <a:t>|      </a:t>
                </a:r>
                <a14:m>
                  <m:oMath xmlns:m="http://schemas.openxmlformats.org/officeDocument/2006/math">
                    <m:r>
                      <m:rPr>
                        <m:sty m:val="p"/>
                      </m:rPr>
                      <a:rPr lang="de-DE" sz="800" b="0" i="0" smtClean="0">
                        <a:latin typeface="Cambria Math"/>
                        <a:ea typeface="Cambria Math"/>
                      </a:rPr>
                      <m:t>u</m:t>
                    </m:r>
                    <m:d>
                      <m:dPr>
                        <m:ctrlPr>
                          <a:rPr lang="de-DE" sz="800" i="1">
                            <a:latin typeface="Cambria Math"/>
                            <a:ea typeface="Cambria Math"/>
                          </a:rPr>
                        </m:ctrlPr>
                      </m:dPr>
                      <m:e>
                        <m:r>
                          <m:rPr>
                            <m:sty m:val="p"/>
                          </m:rPr>
                          <a:rPr lang="de-DE" sz="800" b="0" i="0">
                            <a:latin typeface="Cambria Math"/>
                            <a:ea typeface="Cambria Math"/>
                          </a:rPr>
                          <m:t>x</m:t>
                        </m:r>
                      </m:e>
                    </m:d>
                    <m:r>
                      <a:rPr lang="de-DE" sz="800" b="0" i="0">
                        <a:latin typeface="Cambria Math"/>
                        <a:ea typeface="Cambria Math"/>
                      </a:rPr>
                      <m:t>=</m:t>
                    </m:r>
                    <m:f>
                      <m:fPr>
                        <m:ctrlPr>
                          <a:rPr lang="de-DE" sz="800" i="1">
                            <a:latin typeface="Cambria Math"/>
                            <a:ea typeface="Cambria Math"/>
                          </a:rPr>
                        </m:ctrlPr>
                      </m:fPr>
                      <m:num>
                        <m:r>
                          <a:rPr lang="de-DE" sz="800" b="0" i="0">
                            <a:latin typeface="Cambria Math"/>
                            <a:ea typeface="Cambria Math"/>
                          </a:rPr>
                          <m:t>1</m:t>
                        </m:r>
                      </m:num>
                      <m:den>
                        <m:r>
                          <a:rPr lang="de-DE" sz="800" b="0" i="0">
                            <a:latin typeface="Cambria Math"/>
                            <a:ea typeface="Cambria Math"/>
                          </a:rPr>
                          <m:t>2</m:t>
                        </m:r>
                      </m:den>
                    </m:f>
                    <m:r>
                      <a:rPr lang="de-DE" sz="800" b="0" i="0">
                        <a:latin typeface="Cambria Math"/>
                        <a:ea typeface="Cambria Math"/>
                      </a:rPr>
                      <m:t>(</m:t>
                    </m:r>
                    <m:r>
                      <m:rPr>
                        <m:sty m:val="p"/>
                      </m:rPr>
                      <a:rPr lang="de-DE" sz="800" b="0" i="0">
                        <a:latin typeface="Cambria Math"/>
                        <a:ea typeface="Cambria Math"/>
                      </a:rPr>
                      <m:t>f</m:t>
                    </m:r>
                    <m:d>
                      <m:dPr>
                        <m:ctrlPr>
                          <a:rPr lang="de-DE" sz="800" i="1">
                            <a:latin typeface="Cambria Math"/>
                            <a:ea typeface="Cambria Math"/>
                          </a:rPr>
                        </m:ctrlPr>
                      </m:dPr>
                      <m:e>
                        <m:r>
                          <m:rPr>
                            <m:sty m:val="p"/>
                          </m:rPr>
                          <a:rPr lang="de-DE" sz="800" b="0" i="0">
                            <a:latin typeface="Cambria Math"/>
                            <a:ea typeface="Cambria Math"/>
                          </a:rPr>
                          <m:t>x</m:t>
                        </m:r>
                      </m:e>
                    </m:d>
                    <m:r>
                      <a:rPr lang="de-DE" sz="800" b="0" i="0" smtClean="0">
                        <a:latin typeface="Cambria Math"/>
                        <a:ea typeface="Cambria Math"/>
                      </a:rPr>
                      <m:t>−</m:t>
                    </m:r>
                    <m:r>
                      <m:rPr>
                        <m:sty m:val="p"/>
                      </m:rPr>
                      <a:rPr lang="de-DE" sz="800" b="0" i="0">
                        <a:latin typeface="Cambria Math"/>
                        <a:ea typeface="Cambria Math"/>
                      </a:rPr>
                      <m:t>f</m:t>
                    </m:r>
                    <m:d>
                      <m:dPr>
                        <m:ctrlPr>
                          <a:rPr lang="de-DE" sz="800" i="1">
                            <a:latin typeface="Cambria Math"/>
                            <a:ea typeface="Cambria Math"/>
                          </a:rPr>
                        </m:ctrlPr>
                      </m:dPr>
                      <m:e>
                        <m:r>
                          <a:rPr lang="de-DE" sz="800" b="0" i="0">
                            <a:latin typeface="Cambria Math"/>
                            <a:ea typeface="Cambria Math"/>
                          </a:rPr>
                          <m:t>−</m:t>
                        </m:r>
                        <m:r>
                          <m:rPr>
                            <m:sty m:val="p"/>
                          </m:rPr>
                          <a:rPr lang="de-DE" sz="800" b="0" i="0">
                            <a:latin typeface="Cambria Math"/>
                            <a:ea typeface="Cambria Math"/>
                          </a:rPr>
                          <m:t>x</m:t>
                        </m:r>
                      </m:e>
                    </m:d>
                    <m:r>
                      <a:rPr lang="de-DE" sz="800" b="0" i="1" smtClean="0">
                        <a:latin typeface="Cambria Math"/>
                        <a:ea typeface="Cambria Math"/>
                      </a:rPr>
                      <m:t>)</m:t>
                    </m:r>
                  </m:oMath>
                </a14:m>
                <a:endParaRPr lang="de-DE" sz="800" dirty="0">
                  <a:ea typeface="Cambria Math"/>
                </a:endParaRPr>
              </a:p>
              <a:p>
                <a:pPr algn="ctr"/>
                <a:endParaRPr lang="de-DE" sz="800" dirty="0" smtClean="0">
                  <a:ea typeface="Cambria Math"/>
                </a:endParaRPr>
              </a:p>
            </p:txBody>
          </p:sp>
        </mc:Choice>
        <mc:Fallback>
          <p:sp>
            <p:nvSpPr>
              <p:cNvPr id="24" name="Textfeld 23"/>
              <p:cNvSpPr txBox="1">
                <a:spLocks noRot="1" noChangeAspect="1" noMove="1" noResize="1" noEditPoints="1" noAdjustHandles="1" noChangeArrowheads="1" noChangeShapeType="1" noTextEdit="1"/>
              </p:cNvSpPr>
              <p:nvPr/>
            </p:nvSpPr>
            <p:spPr>
              <a:xfrm>
                <a:off x="6403229" y="6165304"/>
                <a:ext cx="2740771" cy="692696"/>
              </a:xfrm>
              <a:prstGeom prst="rect">
                <a:avLst/>
              </a:prstGeom>
              <a:blipFill rotWithShape="1">
                <a:blip r:embed="rId23"/>
                <a:stretch>
                  <a:fillRect t="-7826"/>
                </a:stretch>
              </a:blipFill>
              <a:ln w="3175">
                <a:solidFill>
                  <a:schemeClr val="tx1"/>
                </a:solidFill>
              </a:ln>
            </p:spPr>
            <p:txBody>
              <a:bodyPr/>
              <a:lstStyle/>
              <a:p>
                <a:r>
                  <a:rPr lang="de-DE">
                    <a:noFill/>
                  </a:rPr>
                  <a:t> </a:t>
                </a:r>
              </a:p>
            </p:txBody>
          </p:sp>
        </mc:Fallback>
      </mc:AlternateContent>
      <p:pic>
        <p:nvPicPr>
          <p:cNvPr id="1026" name="Picture 2"/>
          <p:cNvPicPr>
            <a:picLocks noChangeAspect="1" noChangeArrowheads="1"/>
          </p:cNvPicPr>
          <p:nvPr/>
        </p:nvPicPr>
        <p:blipFill>
          <a:blip r:embed="rId24" cstate="print">
            <a:extLst>
              <a:ext uri="{28A0092B-C50C-407E-A947-70E740481C1C}">
                <a14:useLocalDpi xmlns:a14="http://schemas.microsoft.com/office/drawing/2010/main" val="0"/>
              </a:ext>
            </a:extLst>
          </a:blip>
          <a:srcRect/>
          <a:stretch>
            <a:fillRect/>
          </a:stretch>
        </p:blipFill>
        <p:spPr bwMode="auto">
          <a:xfrm>
            <a:off x="155575" y="4212917"/>
            <a:ext cx="1898961" cy="6894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mc:AlternateContent xmlns:mc="http://schemas.openxmlformats.org/markup-compatibility/2006">
        <mc:Choice xmlns:a14="http://schemas.microsoft.com/office/drawing/2010/main" Requires="a14">
          <p:sp>
            <p:nvSpPr>
              <p:cNvPr id="28" name="Rechteck 27"/>
              <p:cNvSpPr>
                <a:spLocks/>
              </p:cNvSpPr>
              <p:nvPr/>
            </p:nvSpPr>
            <p:spPr>
              <a:xfrm rot="16200000">
                <a:off x="2227176" y="2884376"/>
                <a:ext cx="3105472" cy="1728192"/>
              </a:xfrm>
              <a:prstGeom prst="rect">
                <a:avLst/>
              </a:prstGeom>
              <a:ln w="3175">
                <a:solidFill>
                  <a:schemeClr val="tx1"/>
                </a:solidFill>
              </a:ln>
            </p:spPr>
            <p:txBody>
              <a:bodyPr wrap="square">
                <a:noAutofit/>
              </a:bodyPr>
              <a:lstStyle/>
              <a:p>
                <a:pPr algn="ctr">
                  <a:lnSpc>
                    <a:spcPct val="150000"/>
                  </a:lnSpc>
                </a:pPr>
                <a:r>
                  <a:rPr lang="de-DE" sz="1200" u="sng" dirty="0" smtClean="0">
                    <a:effectLst>
                      <a:outerShdw blurRad="38100" dist="38100" dir="2700000" algn="tl">
                        <a:srgbClr val="000000">
                          <a:alpha val="43137"/>
                        </a:srgbClr>
                      </a:outerShdw>
                    </a:effectLst>
                    <a:latin typeface="Cambria Math"/>
                  </a:rPr>
                  <a:t>Berechnung von komplexen Einheitswurzeln</a:t>
                </a:r>
                <a:br>
                  <a:rPr lang="de-DE" sz="1200" u="sng" dirty="0" smtClean="0">
                    <a:effectLst>
                      <a:outerShdw blurRad="38100" dist="38100" dir="2700000" algn="tl">
                        <a:srgbClr val="000000">
                          <a:alpha val="43137"/>
                        </a:srgbClr>
                      </a:outerShdw>
                    </a:effectLst>
                    <a:latin typeface="Cambria Math"/>
                  </a:rPr>
                </a:br>
                <a:endParaRPr lang="de-DE" sz="900" u="sng" dirty="0" smtClean="0">
                  <a:effectLst>
                    <a:outerShdw blurRad="38100" dist="38100" dir="2700000" algn="tl">
                      <a:srgbClr val="000000">
                        <a:alpha val="43137"/>
                      </a:srgbClr>
                    </a:outerShdw>
                  </a:effectLst>
                  <a:latin typeface="Cambria Math"/>
                </a:endParaRPr>
              </a:p>
              <a:p>
                <a:pPr>
                  <a:lnSpc>
                    <a:spcPct val="150000"/>
                  </a:lnSpc>
                </a:pPr>
                <a14:m>
                  <m:oMathPara xmlns:m="http://schemas.openxmlformats.org/officeDocument/2006/math">
                    <m:oMathParaPr>
                      <m:jc m:val="left"/>
                    </m:oMathParaPr>
                    <m:oMath xmlns:m="http://schemas.openxmlformats.org/officeDocument/2006/math">
                      <m:sSup>
                        <m:sSupPr>
                          <m:ctrlPr>
                            <a:rPr lang="de-DE" sz="900" i="1">
                              <a:latin typeface="Cambria Math"/>
                            </a:rPr>
                          </m:ctrlPr>
                        </m:sSupPr>
                        <m:e>
                          <m:r>
                            <a:rPr lang="de-DE" sz="900" i="1">
                              <a:latin typeface="Cambria Math"/>
                            </a:rPr>
                            <m:t>𝑧</m:t>
                          </m:r>
                        </m:e>
                        <m:sup>
                          <m:r>
                            <a:rPr lang="de-DE" sz="900" i="1">
                              <a:latin typeface="Cambria Math"/>
                            </a:rPr>
                            <m:t>𝑛</m:t>
                          </m:r>
                        </m:sup>
                      </m:sSup>
                      <m:r>
                        <a:rPr lang="de-DE" sz="900">
                          <a:latin typeface="Cambria Math"/>
                        </a:rPr>
                        <m:t>=</m:t>
                      </m:r>
                      <m:r>
                        <m:rPr>
                          <m:sty m:val="p"/>
                        </m:rPr>
                        <a:rPr lang="de-DE" sz="900">
                          <a:latin typeface="Cambria Math"/>
                        </a:rPr>
                        <m:t>w</m:t>
                      </m:r>
                      <m:r>
                        <a:rPr lang="de-DE" sz="900">
                          <a:latin typeface="Cambria Math"/>
                        </a:rPr>
                        <m:t>=</m:t>
                      </m:r>
                      <m:r>
                        <m:rPr>
                          <m:sty m:val="p"/>
                        </m:rPr>
                        <a:rPr lang="de-DE" sz="900">
                          <a:latin typeface="Cambria Math"/>
                        </a:rPr>
                        <m:t>r</m:t>
                      </m:r>
                      <m:r>
                        <a:rPr lang="de-DE" sz="900">
                          <a:latin typeface="Cambria Math"/>
                        </a:rPr>
                        <m:t>∗</m:t>
                      </m:r>
                      <m:sSup>
                        <m:sSupPr>
                          <m:ctrlPr>
                            <a:rPr lang="de-DE" sz="900" i="1">
                              <a:latin typeface="Cambria Math"/>
                            </a:rPr>
                          </m:ctrlPr>
                        </m:sSupPr>
                        <m:e>
                          <m:r>
                            <m:rPr>
                              <m:sty m:val="p"/>
                            </m:rPr>
                            <a:rPr lang="de-DE" sz="900">
                              <a:latin typeface="Cambria Math"/>
                            </a:rPr>
                            <m:t>e</m:t>
                          </m:r>
                        </m:e>
                        <m:sup>
                          <m:r>
                            <m:rPr>
                              <m:sty m:val="p"/>
                            </m:rPr>
                            <a:rPr lang="de-DE" sz="900">
                              <a:latin typeface="Cambria Math"/>
                            </a:rPr>
                            <m:t>i</m:t>
                          </m:r>
                          <m:d>
                            <m:dPr>
                              <m:ctrlPr>
                                <a:rPr lang="de-DE" sz="900" i="1">
                                  <a:latin typeface="Cambria Math"/>
                                </a:rPr>
                              </m:ctrlPr>
                            </m:dPr>
                            <m:e>
                              <m:sSub>
                                <m:sSubPr>
                                  <m:ctrlPr>
                                    <a:rPr lang="de-DE" sz="900" i="1">
                                      <a:latin typeface="Cambria Math"/>
                                    </a:rPr>
                                  </m:ctrlPr>
                                </m:sSubPr>
                                <m:e>
                                  <m:r>
                                    <a:rPr lang="de-DE" sz="900" i="1">
                                      <a:latin typeface="Cambria Math"/>
                                    </a:rPr>
                                    <m:t>𝜑</m:t>
                                  </m:r>
                                </m:e>
                                <m:sub>
                                  <m:r>
                                    <a:rPr lang="de-DE" sz="900" i="1">
                                      <a:latin typeface="Cambria Math"/>
                                    </a:rPr>
                                    <m:t>0</m:t>
                                  </m:r>
                                </m:sub>
                              </m:sSub>
                              <m:r>
                                <a:rPr lang="de-DE" sz="900" i="1">
                                  <a:latin typeface="Cambria Math"/>
                                </a:rPr>
                                <m:t>+2</m:t>
                              </m:r>
                              <m:r>
                                <a:rPr lang="de-DE" sz="900" i="1">
                                  <a:latin typeface="Cambria Math"/>
                                </a:rPr>
                                <m:t>𝑘</m:t>
                              </m:r>
                              <m:r>
                                <a:rPr lang="de-DE" sz="900" i="1">
                                  <a:latin typeface="Cambria Math"/>
                                </a:rPr>
                                <m:t>𝜋</m:t>
                              </m:r>
                            </m:e>
                          </m:d>
                        </m:sup>
                      </m:sSup>
                      <m:r>
                        <a:rPr lang="de-DE" sz="900">
                          <a:latin typeface="Cambria Math"/>
                        </a:rPr>
                        <m:t> </m:t>
                      </m:r>
                    </m:oMath>
                  </m:oMathPara>
                </a14:m>
                <a:endParaRPr lang="de-DE" sz="900" dirty="0">
                  <a:latin typeface="Cambria Math"/>
                </a:endParaRPr>
              </a:p>
              <a:p>
                <a:pPr>
                  <a:lnSpc>
                    <a:spcPct val="150000"/>
                  </a:lnSpc>
                </a:pPr>
                <a14:m>
                  <m:oMath xmlns:m="http://schemas.openxmlformats.org/officeDocument/2006/math">
                    <m:groupChr>
                      <m:groupChrPr>
                        <m:chr m:val="⇒"/>
                        <m:pos m:val="top"/>
                        <m:ctrlPr>
                          <a:rPr lang="de-DE" sz="900" i="1">
                            <a:latin typeface="Cambria Math"/>
                          </a:rPr>
                        </m:ctrlPr>
                      </m:groupChrPr>
                      <m:e>
                        <m:r>
                          <m:rPr>
                            <m:brk m:alnAt="1"/>
                          </m:rPr>
                          <a:rPr lang="de-DE" sz="900" i="1">
                            <a:latin typeface="Cambria Math"/>
                          </a:rPr>
                          <m:t> </m:t>
                        </m:r>
                      </m:e>
                    </m:groupChr>
                    <m:r>
                      <a:rPr lang="de-DE" sz="900" i="1">
                        <a:latin typeface="Cambria Math"/>
                      </a:rPr>
                      <m:t> </m:t>
                    </m:r>
                    <m:sSub>
                      <m:sSubPr>
                        <m:ctrlPr>
                          <a:rPr lang="de-DE" sz="900" i="1">
                            <a:latin typeface="Cambria Math"/>
                          </a:rPr>
                        </m:ctrlPr>
                      </m:sSubPr>
                      <m:e>
                        <m:r>
                          <a:rPr lang="de-DE" sz="900" i="1">
                            <a:latin typeface="Cambria Math"/>
                          </a:rPr>
                          <m:t>𝑧</m:t>
                        </m:r>
                      </m:e>
                      <m:sub>
                        <m:r>
                          <a:rPr lang="de-DE" sz="900" i="1">
                            <a:latin typeface="Cambria Math"/>
                          </a:rPr>
                          <m:t>𝑘</m:t>
                        </m:r>
                        <m:r>
                          <a:rPr lang="de-DE" sz="900" i="1">
                            <a:latin typeface="Cambria Math"/>
                          </a:rPr>
                          <m:t>+1</m:t>
                        </m:r>
                      </m:sub>
                    </m:sSub>
                    <m:r>
                      <a:rPr lang="de-DE" sz="900" i="1">
                        <a:latin typeface="Cambria Math"/>
                      </a:rPr>
                      <m:t>=</m:t>
                    </m:r>
                    <m:rad>
                      <m:radPr>
                        <m:ctrlPr>
                          <a:rPr lang="de-DE" sz="900" i="1">
                            <a:latin typeface="Cambria Math"/>
                          </a:rPr>
                        </m:ctrlPr>
                      </m:radPr>
                      <m:deg>
                        <m:r>
                          <m:rPr>
                            <m:brk m:alnAt="7"/>
                          </m:rPr>
                          <a:rPr lang="de-DE" sz="900" i="1">
                            <a:latin typeface="Cambria Math"/>
                          </a:rPr>
                          <m:t>𝑛</m:t>
                        </m:r>
                      </m:deg>
                      <m:e>
                        <m:r>
                          <a:rPr lang="de-DE" sz="900" i="1">
                            <a:latin typeface="Cambria Math"/>
                          </a:rPr>
                          <m:t>𝑟</m:t>
                        </m:r>
                      </m:e>
                    </m:rad>
                    <m:sSup>
                      <m:sSupPr>
                        <m:ctrlPr>
                          <a:rPr lang="de-DE" sz="900" i="1">
                            <a:latin typeface="Cambria Math"/>
                          </a:rPr>
                        </m:ctrlPr>
                      </m:sSupPr>
                      <m:e>
                        <m:r>
                          <a:rPr lang="de-DE" sz="900" i="1">
                            <a:latin typeface="Cambria Math"/>
                          </a:rPr>
                          <m:t>𝑒</m:t>
                        </m:r>
                      </m:e>
                      <m:sup>
                        <m:f>
                          <m:fPr>
                            <m:ctrlPr>
                              <a:rPr lang="de-DE" sz="900" i="1">
                                <a:latin typeface="Cambria Math"/>
                              </a:rPr>
                            </m:ctrlPr>
                          </m:fPr>
                          <m:num>
                            <m:r>
                              <a:rPr lang="de-DE" sz="900" i="1">
                                <a:latin typeface="Cambria Math"/>
                              </a:rPr>
                              <m:t>𝑖</m:t>
                            </m:r>
                            <m:d>
                              <m:dPr>
                                <m:ctrlPr>
                                  <a:rPr lang="de-DE" sz="900" i="1">
                                    <a:latin typeface="Cambria Math"/>
                                  </a:rPr>
                                </m:ctrlPr>
                              </m:dPr>
                              <m:e>
                                <m:r>
                                  <a:rPr lang="de-DE" sz="900" i="1">
                                    <a:latin typeface="Cambria Math"/>
                                  </a:rPr>
                                  <m:t>𝜑</m:t>
                                </m:r>
                                <m:r>
                                  <a:rPr lang="de-DE" sz="900" i="1">
                                    <a:latin typeface="Cambria Math"/>
                                  </a:rPr>
                                  <m:t>+2</m:t>
                                </m:r>
                                <m:r>
                                  <a:rPr lang="de-DE" sz="900" i="1">
                                    <a:latin typeface="Cambria Math"/>
                                  </a:rPr>
                                  <m:t>𝑘</m:t>
                                </m:r>
                                <m:r>
                                  <a:rPr lang="de-DE" sz="900" i="1">
                                    <a:latin typeface="Cambria Math"/>
                                  </a:rPr>
                                  <m:t>𝜋</m:t>
                                </m:r>
                              </m:e>
                            </m:d>
                          </m:num>
                          <m:den>
                            <m:r>
                              <a:rPr lang="de-DE" sz="900" i="1">
                                <a:latin typeface="Cambria Math"/>
                              </a:rPr>
                              <m:t>𝑛</m:t>
                            </m:r>
                          </m:den>
                        </m:f>
                      </m:sup>
                    </m:sSup>
                    <m:r>
                      <a:rPr lang="de-DE" sz="900" i="1">
                        <a:latin typeface="Cambria Math"/>
                      </a:rPr>
                      <m:t>=</m:t>
                    </m:r>
                    <m:rad>
                      <m:radPr>
                        <m:ctrlPr>
                          <a:rPr lang="de-DE" sz="900" i="1">
                            <a:latin typeface="Cambria Math"/>
                          </a:rPr>
                        </m:ctrlPr>
                      </m:radPr>
                      <m:deg>
                        <m:r>
                          <m:rPr>
                            <m:brk m:alnAt="7"/>
                          </m:rPr>
                          <a:rPr lang="de-DE" sz="900" i="1">
                            <a:latin typeface="Cambria Math"/>
                          </a:rPr>
                          <m:t>𝑛</m:t>
                        </m:r>
                      </m:deg>
                      <m:e>
                        <m:r>
                          <a:rPr lang="de-DE" sz="900" i="1">
                            <a:latin typeface="Cambria Math"/>
                          </a:rPr>
                          <m:t>𝑟</m:t>
                        </m:r>
                      </m:e>
                    </m:rad>
                    <m:d>
                      <m:dPr>
                        <m:begChr m:val="["/>
                        <m:endChr m:val="]"/>
                        <m:ctrlPr>
                          <a:rPr lang="de-DE" sz="900" i="1">
                            <a:latin typeface="Cambria Math"/>
                          </a:rPr>
                        </m:ctrlPr>
                      </m:dPr>
                      <m:e>
                        <m:func>
                          <m:funcPr>
                            <m:ctrlPr>
                              <a:rPr lang="de-DE" sz="900" i="1">
                                <a:latin typeface="Cambria Math"/>
                              </a:rPr>
                            </m:ctrlPr>
                          </m:funcPr>
                          <m:fName>
                            <m:r>
                              <m:rPr>
                                <m:sty m:val="p"/>
                              </m:rPr>
                              <a:rPr lang="de-DE" sz="900">
                                <a:latin typeface="Cambria Math"/>
                              </a:rPr>
                              <m:t>cos</m:t>
                            </m:r>
                          </m:fName>
                          <m:e>
                            <m:d>
                              <m:dPr>
                                <m:ctrlPr>
                                  <a:rPr lang="de-DE" sz="900" i="1">
                                    <a:latin typeface="Cambria Math"/>
                                  </a:rPr>
                                </m:ctrlPr>
                              </m:dPr>
                              <m:e>
                                <m:f>
                                  <m:fPr>
                                    <m:ctrlPr>
                                      <a:rPr lang="de-DE" sz="900" i="1">
                                        <a:latin typeface="Cambria Math"/>
                                      </a:rPr>
                                    </m:ctrlPr>
                                  </m:fPr>
                                  <m:num>
                                    <m:sSub>
                                      <m:sSubPr>
                                        <m:ctrlPr>
                                          <a:rPr lang="de-DE" sz="900" i="1">
                                            <a:latin typeface="Cambria Math"/>
                                          </a:rPr>
                                        </m:ctrlPr>
                                      </m:sSubPr>
                                      <m:e>
                                        <m:r>
                                          <a:rPr lang="de-DE" sz="900" i="1">
                                            <a:latin typeface="Cambria Math"/>
                                          </a:rPr>
                                          <m:t>𝜑</m:t>
                                        </m:r>
                                      </m:e>
                                      <m:sub>
                                        <m:r>
                                          <a:rPr lang="de-DE" sz="900" i="1">
                                            <a:latin typeface="Cambria Math"/>
                                          </a:rPr>
                                          <m:t>0</m:t>
                                        </m:r>
                                      </m:sub>
                                    </m:sSub>
                                    <m:r>
                                      <a:rPr lang="de-DE" sz="900" i="1">
                                        <a:latin typeface="Cambria Math"/>
                                      </a:rPr>
                                      <m:t>+2</m:t>
                                    </m:r>
                                    <m:r>
                                      <a:rPr lang="de-DE" sz="900" i="1">
                                        <a:latin typeface="Cambria Math"/>
                                      </a:rPr>
                                      <m:t>𝑘</m:t>
                                    </m:r>
                                    <m:r>
                                      <a:rPr lang="de-DE" sz="900" i="1">
                                        <a:latin typeface="Cambria Math"/>
                                      </a:rPr>
                                      <m:t>𝜋</m:t>
                                    </m:r>
                                  </m:num>
                                  <m:den>
                                    <m:r>
                                      <a:rPr lang="de-DE" sz="900" i="1">
                                        <a:latin typeface="Cambria Math"/>
                                      </a:rPr>
                                      <m:t>𝑛</m:t>
                                    </m:r>
                                  </m:den>
                                </m:f>
                              </m:e>
                            </m:d>
                            <m:r>
                              <a:rPr lang="de-DE" sz="900" i="1">
                                <a:latin typeface="Cambria Math"/>
                              </a:rPr>
                              <m:t>+</m:t>
                            </m:r>
                            <m:r>
                              <a:rPr lang="de-DE" sz="900" i="1">
                                <a:latin typeface="Cambria Math"/>
                              </a:rPr>
                              <m:t>𝑖𝑠𝑖𝑛</m:t>
                            </m:r>
                            <m:d>
                              <m:dPr>
                                <m:ctrlPr>
                                  <a:rPr lang="de-DE" sz="900" i="1">
                                    <a:latin typeface="Cambria Math"/>
                                  </a:rPr>
                                </m:ctrlPr>
                              </m:dPr>
                              <m:e>
                                <m:f>
                                  <m:fPr>
                                    <m:ctrlPr>
                                      <a:rPr lang="de-DE" sz="900" i="1">
                                        <a:latin typeface="Cambria Math"/>
                                      </a:rPr>
                                    </m:ctrlPr>
                                  </m:fPr>
                                  <m:num>
                                    <m:sSub>
                                      <m:sSubPr>
                                        <m:ctrlPr>
                                          <a:rPr lang="de-DE" sz="900" i="1">
                                            <a:latin typeface="Cambria Math"/>
                                          </a:rPr>
                                        </m:ctrlPr>
                                      </m:sSubPr>
                                      <m:e>
                                        <m:r>
                                          <a:rPr lang="de-DE" sz="900" i="1">
                                            <a:latin typeface="Cambria Math"/>
                                          </a:rPr>
                                          <m:t>𝜑</m:t>
                                        </m:r>
                                      </m:e>
                                      <m:sub>
                                        <m:r>
                                          <a:rPr lang="de-DE" sz="900" i="1">
                                            <a:latin typeface="Cambria Math"/>
                                          </a:rPr>
                                          <m:t>0</m:t>
                                        </m:r>
                                      </m:sub>
                                    </m:sSub>
                                    <m:r>
                                      <a:rPr lang="de-DE" sz="900" i="1">
                                        <a:latin typeface="Cambria Math"/>
                                      </a:rPr>
                                      <m:t>+2</m:t>
                                    </m:r>
                                    <m:r>
                                      <a:rPr lang="de-DE" sz="900" i="1">
                                        <a:latin typeface="Cambria Math"/>
                                      </a:rPr>
                                      <m:t>𝑘</m:t>
                                    </m:r>
                                    <m:r>
                                      <a:rPr lang="de-DE" sz="900" i="1">
                                        <a:latin typeface="Cambria Math"/>
                                      </a:rPr>
                                      <m:t>𝜋</m:t>
                                    </m:r>
                                  </m:num>
                                  <m:den>
                                    <m:r>
                                      <a:rPr lang="de-DE" sz="900" i="1">
                                        <a:latin typeface="Cambria Math"/>
                                      </a:rPr>
                                      <m:t>𝑛</m:t>
                                    </m:r>
                                  </m:den>
                                </m:f>
                              </m:e>
                            </m:d>
                          </m:e>
                        </m:func>
                      </m:e>
                    </m:d>
                  </m:oMath>
                </a14:m>
                <a:r>
                  <a:rPr lang="de-DE" sz="900" i="1" dirty="0">
                    <a:latin typeface="Cambria Math"/>
                  </a:rPr>
                  <a:t> </a:t>
                </a:r>
              </a:p>
              <a:p>
                <a:pPr>
                  <a:lnSpc>
                    <a:spcPct val="150000"/>
                  </a:lnSpc>
                </a:pPr>
                <a14:m>
                  <m:oMathPara xmlns:m="http://schemas.openxmlformats.org/officeDocument/2006/math">
                    <m:oMathParaPr>
                      <m:jc m:val="left"/>
                    </m:oMathParaPr>
                    <m:oMath xmlns:m="http://schemas.openxmlformats.org/officeDocument/2006/math">
                      <m:r>
                        <a:rPr lang="de-DE" sz="700" i="1">
                          <a:latin typeface="Cambria Math"/>
                        </a:rPr>
                        <m:t>𝑘</m:t>
                      </m:r>
                      <m:r>
                        <a:rPr lang="de-DE" sz="700" i="1">
                          <a:latin typeface="Cambria Math"/>
                        </a:rPr>
                        <m:t>=0,…,</m:t>
                      </m:r>
                      <m:r>
                        <a:rPr lang="de-DE" sz="700" i="1">
                          <a:latin typeface="Cambria Math"/>
                        </a:rPr>
                        <m:t>𝑛</m:t>
                      </m:r>
                      <m:r>
                        <a:rPr lang="de-DE" sz="700" i="1">
                          <a:latin typeface="Cambria Math"/>
                        </a:rPr>
                        <m:t>−1</m:t>
                      </m:r>
                    </m:oMath>
                  </m:oMathPara>
                </a14:m>
                <a:endParaRPr lang="de-DE" sz="700" b="0" i="1" dirty="0" smtClean="0">
                  <a:latin typeface="Cambria Math"/>
                </a:endParaRPr>
              </a:p>
              <a:p>
                <a:pPr>
                  <a:lnSpc>
                    <a:spcPct val="150000"/>
                  </a:lnSpc>
                </a:pPr>
                <a14:m>
                  <m:oMathPara xmlns:m="http://schemas.openxmlformats.org/officeDocument/2006/math">
                    <m:oMathParaPr>
                      <m:jc m:val="left"/>
                    </m:oMathParaPr>
                    <m:oMath xmlns:m="http://schemas.openxmlformats.org/officeDocument/2006/math">
                      <m:sSub>
                        <m:sSubPr>
                          <m:ctrlPr>
                            <a:rPr lang="de-DE" sz="700" b="0" i="1" smtClean="0">
                              <a:latin typeface="Cambria Math"/>
                            </a:rPr>
                          </m:ctrlPr>
                        </m:sSubPr>
                        <m:e>
                          <m:r>
                            <a:rPr lang="de-DE" sz="700" b="0" i="1" smtClean="0">
                              <a:latin typeface="Cambria Math"/>
                            </a:rPr>
                            <m:t>𝑧</m:t>
                          </m:r>
                        </m:e>
                        <m:sub>
                          <m:r>
                            <a:rPr lang="de-DE" sz="700" b="0" i="1" smtClean="0">
                              <a:latin typeface="Cambria Math"/>
                            </a:rPr>
                            <m:t>1</m:t>
                          </m:r>
                        </m:sub>
                      </m:sSub>
                      <m:r>
                        <a:rPr lang="de-DE" sz="700" i="1">
                          <a:latin typeface="Cambria Math"/>
                        </a:rPr>
                        <m:t> </m:t>
                      </m:r>
                      <m:r>
                        <a:rPr lang="de-DE" sz="700" i="1">
                          <a:latin typeface="Cambria Math"/>
                        </a:rPr>
                        <m:t>𝑚𝑖𝑡</m:t>
                      </m:r>
                      <m:r>
                        <a:rPr lang="de-DE" sz="700" i="1">
                          <a:latin typeface="Cambria Math"/>
                        </a:rPr>
                        <m:t> </m:t>
                      </m:r>
                      <m:r>
                        <a:rPr lang="de-DE" sz="700" i="1">
                          <a:latin typeface="Cambria Math"/>
                        </a:rPr>
                        <m:t>𝑘</m:t>
                      </m:r>
                      <m:r>
                        <a:rPr lang="de-DE" sz="700" i="1">
                          <a:latin typeface="Cambria Math"/>
                        </a:rPr>
                        <m:t>=0    </m:t>
                      </m:r>
                      <m:r>
                        <a:rPr lang="de-DE" sz="700" i="1">
                          <a:latin typeface="Cambria Math"/>
                        </a:rPr>
                        <m:t>h𝑒𝑖</m:t>
                      </m:r>
                      <m:r>
                        <a:rPr lang="de-DE" sz="700" i="1">
                          <a:latin typeface="Cambria Math"/>
                        </a:rPr>
                        <m:t>ß</m:t>
                      </m:r>
                      <m:r>
                        <a:rPr lang="de-DE" sz="700" i="1">
                          <a:latin typeface="Cambria Math"/>
                        </a:rPr>
                        <m:t>𝑡</m:t>
                      </m:r>
                      <m:r>
                        <a:rPr lang="de-DE" sz="700" i="1">
                          <a:latin typeface="Cambria Math"/>
                        </a:rPr>
                        <m:t> </m:t>
                      </m:r>
                      <m:r>
                        <a:rPr lang="de-DE" sz="700" i="1">
                          <a:latin typeface="Cambria Math"/>
                        </a:rPr>
                        <m:t>𝐻𝑎𝑢𝑝𝑡𝑤𝑒𝑟𝑡</m:t>
                      </m:r>
                    </m:oMath>
                  </m:oMathPara>
                </a14:m>
                <a:endParaRPr lang="de-DE" sz="900" i="1" dirty="0">
                  <a:latin typeface="Cambria Math"/>
                </a:endParaRPr>
              </a:p>
              <a:p>
                <a:pPr>
                  <a:lnSpc>
                    <a:spcPct val="150000"/>
                  </a:lnSpc>
                </a:pPr>
                <a14:m>
                  <m:oMathPara xmlns:m="http://schemas.openxmlformats.org/officeDocument/2006/math">
                    <m:oMathParaPr>
                      <m:jc m:val="left"/>
                    </m:oMathParaPr>
                    <m:oMath xmlns:m="http://schemas.openxmlformats.org/officeDocument/2006/math">
                      <m:sSup>
                        <m:sSupPr>
                          <m:ctrlPr>
                            <a:rPr lang="de-DE" sz="900" i="1" dirty="0">
                              <a:latin typeface="Cambria Math"/>
                            </a:rPr>
                          </m:ctrlPr>
                        </m:sSupPr>
                        <m:e>
                          <m:r>
                            <m:rPr>
                              <m:sty m:val="p"/>
                            </m:rPr>
                            <a:rPr lang="de-DE" sz="900" i="1" dirty="0">
                              <a:latin typeface="Cambria Math"/>
                            </a:rPr>
                            <m:t>i</m:t>
                          </m:r>
                        </m:e>
                        <m:sup>
                          <m:r>
                            <a:rPr lang="de-DE" sz="900" i="1" dirty="0">
                              <a:latin typeface="Cambria Math"/>
                            </a:rPr>
                            <m:t>−1</m:t>
                          </m:r>
                        </m:sup>
                      </m:sSup>
                      <m:r>
                        <a:rPr lang="de-DE" sz="900" i="1" dirty="0">
                          <a:latin typeface="Cambria Math"/>
                        </a:rPr>
                        <m:t>=−</m:t>
                      </m:r>
                      <m:r>
                        <a:rPr lang="de-DE" sz="900" i="1" dirty="0">
                          <a:latin typeface="Cambria Math"/>
                        </a:rPr>
                        <m:t>𝑖</m:t>
                      </m:r>
                      <m:r>
                        <a:rPr lang="de-DE" sz="900" i="1" dirty="0">
                          <a:latin typeface="Cambria Math"/>
                        </a:rPr>
                        <m:t> ;</m:t>
                      </m:r>
                      <m:sSup>
                        <m:sSupPr>
                          <m:ctrlPr>
                            <a:rPr lang="de-DE" sz="900" i="1" dirty="0">
                              <a:latin typeface="Cambria Math"/>
                            </a:rPr>
                          </m:ctrlPr>
                        </m:sSupPr>
                        <m:e>
                          <m:r>
                            <a:rPr lang="de-DE" sz="900" i="1" dirty="0">
                              <a:latin typeface="Cambria Math"/>
                            </a:rPr>
                            <m:t>𝑖</m:t>
                          </m:r>
                        </m:e>
                        <m:sup>
                          <m:r>
                            <a:rPr lang="de-DE" sz="900" i="1" dirty="0">
                              <a:latin typeface="Cambria Math"/>
                            </a:rPr>
                            <m:t>0</m:t>
                          </m:r>
                        </m:sup>
                      </m:sSup>
                      <m:r>
                        <a:rPr lang="de-DE" sz="900" i="1" dirty="0">
                          <a:latin typeface="Cambria Math"/>
                        </a:rPr>
                        <m:t>=1;</m:t>
                      </m:r>
                      <m:sSup>
                        <m:sSupPr>
                          <m:ctrlPr>
                            <a:rPr lang="de-DE" sz="900" i="1">
                              <a:latin typeface="Cambria Math"/>
                            </a:rPr>
                          </m:ctrlPr>
                        </m:sSupPr>
                        <m:e>
                          <m:r>
                            <a:rPr lang="de-DE" sz="900" i="1">
                              <a:latin typeface="Cambria Math"/>
                            </a:rPr>
                            <m:t>𝑖</m:t>
                          </m:r>
                        </m:e>
                        <m:sup>
                          <m:r>
                            <a:rPr lang="de-DE" sz="900" i="1">
                              <a:latin typeface="Cambria Math"/>
                            </a:rPr>
                            <m:t>1</m:t>
                          </m:r>
                        </m:sup>
                      </m:sSup>
                      <m:r>
                        <a:rPr lang="de-DE" sz="900">
                          <a:latin typeface="Cambria Math"/>
                        </a:rPr>
                        <m:t>=−</m:t>
                      </m:r>
                      <m:r>
                        <a:rPr lang="de-DE" sz="900" i="1">
                          <a:latin typeface="Cambria Math"/>
                        </a:rPr>
                        <m:t>; </m:t>
                      </m:r>
                      <m:sSup>
                        <m:sSupPr>
                          <m:ctrlPr>
                            <a:rPr lang="de-DE" sz="900" i="1">
                              <a:latin typeface="Cambria Math"/>
                            </a:rPr>
                          </m:ctrlPr>
                        </m:sSupPr>
                        <m:e>
                          <m:r>
                            <a:rPr lang="de-DE" sz="900" i="1">
                              <a:latin typeface="Cambria Math"/>
                            </a:rPr>
                            <m:t>𝑖</m:t>
                          </m:r>
                        </m:e>
                        <m:sup>
                          <m:r>
                            <a:rPr lang="de-DE" sz="900" i="1">
                              <a:latin typeface="Cambria Math"/>
                            </a:rPr>
                            <m:t>2</m:t>
                          </m:r>
                        </m:sup>
                      </m:sSup>
                      <m:r>
                        <a:rPr lang="de-DE" sz="900">
                          <a:latin typeface="Cambria Math"/>
                        </a:rPr>
                        <m:t>=−1</m:t>
                      </m:r>
                      <m:r>
                        <a:rPr lang="de-DE" sz="900">
                          <a:latin typeface="Cambria Math"/>
                        </a:rPr>
                        <m:t>;</m:t>
                      </m:r>
                      <m:sSup>
                        <m:sSupPr>
                          <m:ctrlPr>
                            <a:rPr lang="de-DE" sz="900" i="1">
                              <a:latin typeface="Cambria Math"/>
                            </a:rPr>
                          </m:ctrlPr>
                        </m:sSupPr>
                        <m:e>
                          <m:r>
                            <a:rPr lang="de-DE" sz="900" i="1">
                              <a:latin typeface="Cambria Math"/>
                            </a:rPr>
                            <m:t>𝑖</m:t>
                          </m:r>
                        </m:e>
                        <m:sup>
                          <m:r>
                            <a:rPr lang="de-DE" sz="900" i="1">
                              <a:latin typeface="Cambria Math"/>
                            </a:rPr>
                            <m:t>3</m:t>
                          </m:r>
                        </m:sup>
                      </m:sSup>
                      <m:r>
                        <a:rPr lang="de-DE" sz="900" i="1">
                          <a:latin typeface="Cambria Math"/>
                        </a:rPr>
                        <m:t>=−</m:t>
                      </m:r>
                      <m:r>
                        <a:rPr lang="de-DE" sz="900" i="1">
                          <a:latin typeface="Cambria Math"/>
                        </a:rPr>
                        <m:t>𝑖</m:t>
                      </m:r>
                      <m:r>
                        <a:rPr lang="de-DE" sz="900" i="1">
                          <a:latin typeface="Cambria Math"/>
                        </a:rPr>
                        <m:t> ;</m:t>
                      </m:r>
                      <m:sSup>
                        <m:sSupPr>
                          <m:ctrlPr>
                            <a:rPr lang="de-DE" sz="900" i="1">
                              <a:latin typeface="Cambria Math"/>
                            </a:rPr>
                          </m:ctrlPr>
                        </m:sSupPr>
                        <m:e>
                          <m:r>
                            <a:rPr lang="de-DE" sz="900" i="1">
                              <a:latin typeface="Cambria Math"/>
                            </a:rPr>
                            <m:t>𝑖</m:t>
                          </m:r>
                        </m:e>
                        <m:sup>
                          <m:r>
                            <a:rPr lang="de-DE" sz="900" i="1">
                              <a:latin typeface="Cambria Math"/>
                            </a:rPr>
                            <m:t>4</m:t>
                          </m:r>
                        </m:sup>
                      </m:sSup>
                      <m:r>
                        <a:rPr lang="de-DE" sz="900">
                          <a:latin typeface="Cambria Math"/>
                        </a:rPr>
                        <m:t>=</m:t>
                      </m:r>
                      <m:r>
                        <a:rPr lang="de-DE" sz="900" i="1">
                          <a:latin typeface="Cambria Math"/>
                        </a:rPr>
                        <m:t>1</m:t>
                      </m:r>
                    </m:oMath>
                  </m:oMathPara>
                </a14:m>
                <a:endParaRPr lang="de-DE" sz="900" dirty="0"/>
              </a:p>
            </p:txBody>
          </p:sp>
        </mc:Choice>
        <mc:Fallback>
          <p:sp>
            <p:nvSpPr>
              <p:cNvPr id="28" name="Rechteck 27"/>
              <p:cNvSpPr>
                <a:spLocks noRot="1" noChangeAspect="1" noMove="1" noResize="1" noEditPoints="1" noAdjustHandles="1" noChangeArrowheads="1" noChangeShapeType="1" noTextEdit="1"/>
              </p:cNvSpPr>
              <p:nvPr/>
            </p:nvSpPr>
            <p:spPr>
              <a:xfrm rot="16200000">
                <a:off x="2227176" y="2884376"/>
                <a:ext cx="3105472" cy="1728192"/>
              </a:xfrm>
              <a:prstGeom prst="rect">
                <a:avLst/>
              </a:prstGeom>
              <a:blipFill rotWithShape="1">
                <a:blip r:embed="rId25"/>
                <a:stretch>
                  <a:fillRect t="-196"/>
                </a:stretch>
              </a:blipFill>
              <a:ln w="3175">
                <a:solidFill>
                  <a:schemeClr val="tx1"/>
                </a:solidFill>
              </a:ln>
            </p:spPr>
            <p:txBody>
              <a:bodyPr/>
              <a:lstStyle/>
              <a:p>
                <a:r>
                  <a:rPr lang="de-DE">
                    <a:noFill/>
                  </a:rPr>
                  <a:t> </a:t>
                </a:r>
              </a:p>
            </p:txBody>
          </p:sp>
        </mc:Fallback>
      </mc:AlternateContent>
    </p:spTree>
    <p:extLst>
      <p:ext uri="{BB962C8B-B14F-4D97-AF65-F5344CB8AC3E}">
        <p14:creationId xmlns:p14="http://schemas.microsoft.com/office/powerpoint/2010/main" val="10384595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2" name="Textfeld 11"/>
              <p:cNvSpPr txBox="1"/>
              <p:nvPr/>
            </p:nvSpPr>
            <p:spPr>
              <a:xfrm>
                <a:off x="0" y="-1"/>
                <a:ext cx="2195736" cy="2088231"/>
              </a:xfrm>
              <a:prstGeom prst="rect">
                <a:avLst/>
              </a:prstGeom>
              <a:noFill/>
              <a:ln w="3175">
                <a:solidFill>
                  <a:schemeClr val="tx1"/>
                </a:solidFill>
              </a:ln>
            </p:spPr>
            <p:txBody>
              <a:bodyPr wrap="square" lIns="36000" tIns="0" rIns="0" bIns="0" rtlCol="0">
                <a:noAutofit/>
              </a:bodyPr>
              <a:lstStyle/>
              <a:p>
                <a:pPr algn="ctr"/>
                <a:r>
                  <a:rPr lang="en-GB" sz="1100" u="sng" dirty="0" smtClean="0">
                    <a:effectLst>
                      <a:outerShdw blurRad="38100" dist="38100" dir="2700000" algn="tl">
                        <a:srgbClr val="000000">
                          <a:alpha val="43137"/>
                        </a:srgbClr>
                      </a:outerShdw>
                    </a:effectLst>
                  </a:rPr>
                  <a:t>Folgen und </a:t>
                </a:r>
                <a:r>
                  <a:rPr lang="en-GB" sz="1100" u="sng" dirty="0" err="1" smtClean="0">
                    <a:effectLst>
                      <a:outerShdw blurRad="38100" dist="38100" dir="2700000" algn="tl">
                        <a:srgbClr val="000000">
                          <a:alpha val="43137"/>
                        </a:srgbClr>
                      </a:outerShdw>
                    </a:effectLst>
                  </a:rPr>
                  <a:t>Reihen</a:t>
                </a:r>
                <a:endParaRPr lang="en-GB" sz="1100" u="sng" dirty="0" smtClean="0">
                  <a:effectLst>
                    <a:outerShdw blurRad="38100" dist="38100" dir="2700000" algn="tl">
                      <a:srgbClr val="000000">
                        <a:alpha val="43137"/>
                      </a:srgbClr>
                    </a:outerShdw>
                  </a:effectLst>
                </a:endParaRPr>
              </a:p>
              <a:p>
                <a:endParaRPr lang="en-GB" sz="800" dirty="0" smtClean="0"/>
              </a:p>
              <a:p>
                <a:r>
                  <a:rPr lang="en-GB" sz="800" dirty="0" err="1" smtClean="0"/>
                  <a:t>Arithmetische</a:t>
                </a:r>
                <a:r>
                  <a:rPr lang="en-GB" sz="800" dirty="0" smtClean="0"/>
                  <a:t> </a:t>
                </a:r>
                <a:r>
                  <a:rPr lang="en-GB" sz="800" dirty="0" err="1" smtClean="0"/>
                  <a:t>Reihe</a:t>
                </a:r>
                <a:r>
                  <a:rPr lang="en-GB" sz="800" dirty="0" smtClean="0"/>
                  <a:t>:</a:t>
                </a:r>
              </a:p>
              <a:p>
                <a:pPr/>
                <a14:m>
                  <m:oMathPara xmlns:m="http://schemas.openxmlformats.org/officeDocument/2006/math">
                    <m:oMathParaPr>
                      <m:jc m:val="left"/>
                    </m:oMathParaPr>
                    <m:oMath xmlns:m="http://schemas.openxmlformats.org/officeDocument/2006/math">
                      <m:sSub>
                        <m:sSubPr>
                          <m:ctrlPr>
                            <a:rPr lang="de-DE" sz="800" b="0" i="1" smtClean="0">
                              <a:latin typeface="Cambria Math"/>
                            </a:rPr>
                          </m:ctrlPr>
                        </m:sSubPr>
                        <m:e>
                          <m:r>
                            <m:rPr>
                              <m:sty m:val="p"/>
                            </m:rPr>
                            <a:rPr lang="de-DE" sz="800" b="0" i="0" smtClean="0">
                              <a:latin typeface="Cambria Math"/>
                            </a:rPr>
                            <m:t>S</m:t>
                          </m:r>
                        </m:e>
                        <m:sub>
                          <m:r>
                            <m:rPr>
                              <m:sty m:val="p"/>
                            </m:rPr>
                            <a:rPr lang="de-DE" sz="800" b="0" i="0" smtClean="0">
                              <a:latin typeface="Cambria Math"/>
                            </a:rPr>
                            <m:t>n</m:t>
                          </m:r>
                        </m:sub>
                      </m:sSub>
                      <m:r>
                        <a:rPr lang="de-DE" sz="800" b="0" i="0" smtClean="0">
                          <a:latin typeface="Cambria Math"/>
                        </a:rPr>
                        <m:t>=</m:t>
                      </m:r>
                      <m:nary>
                        <m:naryPr>
                          <m:chr m:val="∑"/>
                          <m:ctrlPr>
                            <a:rPr lang="de-DE" sz="800" b="0" i="1" smtClean="0">
                              <a:latin typeface="Cambria Math"/>
                            </a:rPr>
                          </m:ctrlPr>
                        </m:naryPr>
                        <m:sub>
                          <m:r>
                            <a:rPr lang="de-DE" sz="800" b="0" i="1" smtClean="0">
                              <a:latin typeface="Cambria Math"/>
                            </a:rPr>
                            <m:t>𝑖</m:t>
                          </m:r>
                          <m:r>
                            <a:rPr lang="de-DE" sz="800" b="0" i="1" smtClean="0">
                              <a:latin typeface="Cambria Math"/>
                            </a:rPr>
                            <m:t>=1</m:t>
                          </m:r>
                        </m:sub>
                        <m:sup>
                          <m:r>
                            <a:rPr lang="de-DE" sz="800" b="0" i="1" smtClean="0">
                              <a:latin typeface="Cambria Math"/>
                            </a:rPr>
                            <m:t>𝑛</m:t>
                          </m:r>
                        </m:sup>
                        <m:e>
                          <m:sSub>
                            <m:sSubPr>
                              <m:ctrlPr>
                                <a:rPr lang="de-DE" sz="800" b="0" i="1" smtClean="0">
                                  <a:latin typeface="Cambria Math"/>
                                </a:rPr>
                              </m:ctrlPr>
                            </m:sSubPr>
                            <m:e>
                              <m:r>
                                <a:rPr lang="de-DE" sz="800" b="0" i="1" smtClean="0">
                                  <a:latin typeface="Cambria Math"/>
                                </a:rPr>
                                <m:t>𝑎</m:t>
                              </m:r>
                            </m:e>
                            <m:sub>
                              <m:r>
                                <a:rPr lang="de-DE" sz="800" b="0" i="1" smtClean="0">
                                  <a:latin typeface="Cambria Math"/>
                                </a:rPr>
                                <m:t>𝑖</m:t>
                              </m:r>
                            </m:sub>
                          </m:sSub>
                        </m:e>
                      </m:nary>
                      <m:r>
                        <a:rPr lang="de-DE" sz="800" b="0" i="1" smtClean="0">
                          <a:latin typeface="Cambria Math"/>
                        </a:rPr>
                        <m:t>=</m:t>
                      </m:r>
                      <m:f>
                        <m:fPr>
                          <m:ctrlPr>
                            <a:rPr lang="de-DE" sz="800" b="0" i="1" smtClean="0">
                              <a:latin typeface="Cambria Math"/>
                            </a:rPr>
                          </m:ctrlPr>
                        </m:fPr>
                        <m:num>
                          <m:sSub>
                            <m:sSubPr>
                              <m:ctrlPr>
                                <a:rPr lang="de-DE" sz="800" b="0" i="1" smtClean="0">
                                  <a:latin typeface="Cambria Math"/>
                                </a:rPr>
                              </m:ctrlPr>
                            </m:sSubPr>
                            <m:e>
                              <m:r>
                                <a:rPr lang="de-DE" sz="800" b="0" i="1" smtClean="0">
                                  <a:latin typeface="Cambria Math"/>
                                </a:rPr>
                                <m:t>𝑎</m:t>
                              </m:r>
                            </m:e>
                            <m:sub>
                              <m:r>
                                <a:rPr lang="de-DE" sz="800" b="0" i="1" smtClean="0">
                                  <a:latin typeface="Cambria Math"/>
                                </a:rPr>
                                <m:t>1</m:t>
                              </m:r>
                            </m:sub>
                          </m:sSub>
                          <m:r>
                            <a:rPr lang="de-DE" sz="800" b="0" i="1" smtClean="0">
                              <a:latin typeface="Cambria Math"/>
                            </a:rPr>
                            <m:t>+</m:t>
                          </m:r>
                          <m:sSub>
                            <m:sSubPr>
                              <m:ctrlPr>
                                <a:rPr lang="de-DE" sz="800" b="0" i="1" smtClean="0">
                                  <a:latin typeface="Cambria Math"/>
                                </a:rPr>
                              </m:ctrlPr>
                            </m:sSubPr>
                            <m:e>
                              <m:r>
                                <a:rPr lang="de-DE" sz="800" b="0" i="1" smtClean="0">
                                  <a:latin typeface="Cambria Math"/>
                                </a:rPr>
                                <m:t>𝑎</m:t>
                              </m:r>
                            </m:e>
                            <m:sub>
                              <m:r>
                                <a:rPr lang="de-DE" sz="800" b="0" i="1" smtClean="0">
                                  <a:latin typeface="Cambria Math"/>
                                </a:rPr>
                                <m:t>𝑛</m:t>
                              </m:r>
                            </m:sub>
                          </m:sSub>
                        </m:num>
                        <m:den>
                          <m:r>
                            <a:rPr lang="de-DE" sz="800" b="0" i="1" smtClean="0">
                              <a:latin typeface="Cambria Math"/>
                            </a:rPr>
                            <m:t>2</m:t>
                          </m:r>
                        </m:den>
                      </m:f>
                      <m:r>
                        <a:rPr lang="de-DE" sz="800" b="0" i="1" smtClean="0">
                          <a:latin typeface="Cambria Math"/>
                        </a:rPr>
                        <m:t>∗</m:t>
                      </m:r>
                      <m:r>
                        <a:rPr lang="de-DE" sz="800" b="0" i="1" smtClean="0">
                          <a:latin typeface="Cambria Math"/>
                        </a:rPr>
                        <m:t>𝑛</m:t>
                      </m:r>
                      <m:r>
                        <a:rPr lang="de-DE" sz="800" b="0" i="1" smtClean="0">
                          <a:latin typeface="Cambria Math"/>
                        </a:rPr>
                        <m:t>=</m:t>
                      </m:r>
                      <m:r>
                        <a:rPr lang="de-DE" sz="800" b="0" i="1" smtClean="0">
                          <a:latin typeface="Cambria Math"/>
                        </a:rPr>
                        <m:t>𝑛</m:t>
                      </m:r>
                      <m:r>
                        <a:rPr lang="de-DE" sz="800" b="0" i="1" smtClean="0">
                          <a:latin typeface="Cambria Math"/>
                        </a:rPr>
                        <m:t>∗</m:t>
                      </m:r>
                      <m:sSub>
                        <m:sSubPr>
                          <m:ctrlPr>
                            <a:rPr lang="de-DE" sz="800" b="0" i="1" smtClean="0">
                              <a:latin typeface="Cambria Math"/>
                            </a:rPr>
                          </m:ctrlPr>
                        </m:sSubPr>
                        <m:e>
                          <m:r>
                            <a:rPr lang="de-DE" sz="800" b="0" i="1" smtClean="0">
                              <a:latin typeface="Cambria Math"/>
                            </a:rPr>
                            <m:t>𝑎</m:t>
                          </m:r>
                        </m:e>
                        <m:sub>
                          <m:r>
                            <a:rPr lang="de-DE" sz="800" b="0" i="1" smtClean="0">
                              <a:latin typeface="Cambria Math"/>
                            </a:rPr>
                            <m:t>1</m:t>
                          </m:r>
                        </m:sub>
                      </m:sSub>
                      <m:r>
                        <a:rPr lang="de-DE" sz="800" b="0" i="1" smtClean="0">
                          <a:latin typeface="Cambria Math"/>
                        </a:rPr>
                        <m:t>+</m:t>
                      </m:r>
                      <m:f>
                        <m:fPr>
                          <m:ctrlPr>
                            <a:rPr lang="de-DE" sz="800" b="0" i="1" smtClean="0">
                              <a:latin typeface="Cambria Math"/>
                            </a:rPr>
                          </m:ctrlPr>
                        </m:fPr>
                        <m:num>
                          <m:d>
                            <m:dPr>
                              <m:ctrlPr>
                                <a:rPr lang="de-DE" sz="800" b="0" i="1" smtClean="0">
                                  <a:latin typeface="Cambria Math"/>
                                </a:rPr>
                              </m:ctrlPr>
                            </m:dPr>
                            <m:e>
                              <m:r>
                                <a:rPr lang="de-DE" sz="800" b="0" i="1" smtClean="0">
                                  <a:latin typeface="Cambria Math"/>
                                </a:rPr>
                                <m:t>𝑛</m:t>
                              </m:r>
                              <m:r>
                                <a:rPr lang="de-DE" sz="800" b="0" i="1" smtClean="0">
                                  <a:latin typeface="Cambria Math"/>
                                </a:rPr>
                                <m:t>−1</m:t>
                              </m:r>
                            </m:e>
                          </m:d>
                          <m:r>
                            <a:rPr lang="de-DE" sz="800" b="0" i="1" smtClean="0">
                              <a:latin typeface="Cambria Math"/>
                            </a:rPr>
                            <m:t>𝑛</m:t>
                          </m:r>
                        </m:num>
                        <m:den>
                          <m:r>
                            <a:rPr lang="de-DE" sz="800" b="0" i="1" smtClean="0">
                              <a:latin typeface="Cambria Math"/>
                            </a:rPr>
                            <m:t>2</m:t>
                          </m:r>
                        </m:den>
                      </m:f>
                      <m:r>
                        <a:rPr lang="de-DE" sz="800" b="0" i="1" smtClean="0">
                          <a:latin typeface="Cambria Math"/>
                        </a:rPr>
                        <m:t>∗</m:t>
                      </m:r>
                      <m:r>
                        <a:rPr lang="de-DE" sz="800" b="0" i="1" smtClean="0">
                          <a:latin typeface="Cambria Math"/>
                        </a:rPr>
                        <m:t>𝑑</m:t>
                      </m:r>
                    </m:oMath>
                  </m:oMathPara>
                </a14:m>
                <a:endParaRPr lang="en-GB" sz="800" dirty="0" smtClean="0"/>
              </a:p>
              <a:p>
                <a:endParaRPr lang="en-GB" sz="800" dirty="0" smtClean="0"/>
              </a:p>
              <a:p>
                <a:r>
                  <a:rPr lang="en-GB" sz="800" dirty="0" err="1" smtClean="0"/>
                  <a:t>Geometrische</a:t>
                </a:r>
                <a:r>
                  <a:rPr lang="en-GB" sz="800" dirty="0" smtClean="0"/>
                  <a:t> </a:t>
                </a:r>
                <a:r>
                  <a:rPr lang="en-GB" sz="800" dirty="0" err="1" smtClean="0"/>
                  <a:t>Reihe</a:t>
                </a:r>
                <a:r>
                  <a:rPr lang="en-GB" sz="800" dirty="0"/>
                  <a:t>:</a:t>
                </a:r>
              </a:p>
              <a:p>
                <a:pPr/>
                <a14:m>
                  <m:oMathPara xmlns:m="http://schemas.openxmlformats.org/officeDocument/2006/math">
                    <m:oMathParaPr>
                      <m:jc m:val="left"/>
                    </m:oMathParaPr>
                    <m:oMath xmlns:m="http://schemas.openxmlformats.org/officeDocument/2006/math">
                      <m:sSub>
                        <m:sSubPr>
                          <m:ctrlPr>
                            <a:rPr lang="de-DE" sz="800" i="1">
                              <a:latin typeface="Cambria Math"/>
                            </a:rPr>
                          </m:ctrlPr>
                        </m:sSubPr>
                        <m:e>
                          <m:r>
                            <m:rPr>
                              <m:sty m:val="p"/>
                            </m:rPr>
                            <a:rPr lang="de-DE" sz="800" b="0" i="0" smtClean="0">
                              <a:latin typeface="Cambria Math"/>
                            </a:rPr>
                            <m:t>S</m:t>
                          </m:r>
                        </m:e>
                        <m:sub>
                          <m:r>
                            <m:rPr>
                              <m:sty m:val="p"/>
                            </m:rPr>
                            <a:rPr lang="de-DE" sz="800">
                              <a:latin typeface="Cambria Math"/>
                            </a:rPr>
                            <m:t>n</m:t>
                          </m:r>
                        </m:sub>
                      </m:sSub>
                      <m:r>
                        <a:rPr lang="de-DE" sz="800">
                          <a:latin typeface="Cambria Math"/>
                        </a:rPr>
                        <m:t>=</m:t>
                      </m:r>
                      <m:nary>
                        <m:naryPr>
                          <m:chr m:val="∑"/>
                          <m:ctrlPr>
                            <a:rPr lang="de-DE" sz="800" i="1">
                              <a:latin typeface="Cambria Math"/>
                            </a:rPr>
                          </m:ctrlPr>
                        </m:naryPr>
                        <m:sub>
                          <m:r>
                            <a:rPr lang="de-DE" sz="800" i="1">
                              <a:latin typeface="Cambria Math"/>
                            </a:rPr>
                            <m:t>𝑖</m:t>
                          </m:r>
                          <m:r>
                            <a:rPr lang="de-DE" sz="800" i="1">
                              <a:latin typeface="Cambria Math"/>
                            </a:rPr>
                            <m:t>=1</m:t>
                          </m:r>
                        </m:sub>
                        <m:sup>
                          <m:r>
                            <a:rPr lang="de-DE" sz="800" i="1">
                              <a:latin typeface="Cambria Math"/>
                            </a:rPr>
                            <m:t>𝑛</m:t>
                          </m:r>
                        </m:sup>
                        <m:e>
                          <m:sSub>
                            <m:sSubPr>
                              <m:ctrlPr>
                                <a:rPr lang="de-DE" sz="800" i="1">
                                  <a:latin typeface="Cambria Math"/>
                                </a:rPr>
                              </m:ctrlPr>
                            </m:sSubPr>
                            <m:e>
                              <m:r>
                                <a:rPr lang="de-DE" sz="800" i="1">
                                  <a:latin typeface="Cambria Math"/>
                                </a:rPr>
                                <m:t>𝑎</m:t>
                              </m:r>
                            </m:e>
                            <m:sub>
                              <m:r>
                                <a:rPr lang="de-DE" sz="800" i="1">
                                  <a:latin typeface="Cambria Math"/>
                                </a:rPr>
                                <m:t>𝑖</m:t>
                              </m:r>
                            </m:sub>
                          </m:sSub>
                        </m:e>
                      </m:nary>
                      <m:r>
                        <a:rPr lang="de-DE" sz="800" i="1">
                          <a:latin typeface="Cambria Math"/>
                        </a:rPr>
                        <m:t>=</m:t>
                      </m:r>
                      <m:sSub>
                        <m:sSubPr>
                          <m:ctrlPr>
                            <a:rPr lang="de-DE" sz="800" b="0" i="1" smtClean="0">
                              <a:latin typeface="Cambria Math"/>
                            </a:rPr>
                          </m:ctrlPr>
                        </m:sSubPr>
                        <m:e>
                          <m:r>
                            <a:rPr lang="de-DE" sz="800" b="0" i="1" smtClean="0">
                              <a:latin typeface="Cambria Math"/>
                            </a:rPr>
                            <m:t>𝑎</m:t>
                          </m:r>
                        </m:e>
                        <m:sub>
                          <m:r>
                            <a:rPr lang="de-DE" sz="800" b="0" i="1" smtClean="0">
                              <a:latin typeface="Cambria Math"/>
                            </a:rPr>
                            <m:t>1</m:t>
                          </m:r>
                        </m:sub>
                      </m:sSub>
                      <m:r>
                        <a:rPr lang="de-DE" sz="800" b="0" i="1" smtClean="0">
                          <a:latin typeface="Cambria Math"/>
                        </a:rPr>
                        <m:t>∗</m:t>
                      </m:r>
                      <m:f>
                        <m:fPr>
                          <m:ctrlPr>
                            <a:rPr lang="de-DE" sz="800" i="1">
                              <a:latin typeface="Cambria Math"/>
                            </a:rPr>
                          </m:ctrlPr>
                        </m:fPr>
                        <m:num>
                          <m:sSup>
                            <m:sSupPr>
                              <m:ctrlPr>
                                <a:rPr lang="de-DE" sz="800" b="0" i="1" smtClean="0">
                                  <a:latin typeface="Cambria Math"/>
                                </a:rPr>
                              </m:ctrlPr>
                            </m:sSupPr>
                            <m:e>
                              <m:r>
                                <a:rPr lang="de-DE" sz="800" b="0" i="1" smtClean="0">
                                  <a:latin typeface="Cambria Math"/>
                                </a:rPr>
                                <m:t>𝑞</m:t>
                              </m:r>
                            </m:e>
                            <m:sup>
                              <m:r>
                                <a:rPr lang="de-DE" sz="800" b="0" i="1" smtClean="0">
                                  <a:latin typeface="Cambria Math"/>
                                </a:rPr>
                                <m:t>𝑛</m:t>
                              </m:r>
                            </m:sup>
                          </m:sSup>
                          <m:r>
                            <a:rPr lang="de-DE" sz="800" b="0" i="1" smtClean="0">
                              <a:latin typeface="Cambria Math"/>
                            </a:rPr>
                            <m:t>−1</m:t>
                          </m:r>
                        </m:num>
                        <m:den>
                          <m:r>
                            <a:rPr lang="de-DE" sz="800" b="0" i="1" smtClean="0">
                              <a:latin typeface="Cambria Math"/>
                            </a:rPr>
                            <m:t>𝑞</m:t>
                          </m:r>
                          <m:r>
                            <a:rPr lang="de-DE" sz="800" b="0" i="1" smtClean="0">
                              <a:latin typeface="Cambria Math"/>
                            </a:rPr>
                            <m:t>−1</m:t>
                          </m:r>
                        </m:den>
                      </m:f>
                      <m:r>
                        <a:rPr lang="de-DE" sz="800" b="0" i="1" smtClean="0">
                          <a:latin typeface="Cambria Math"/>
                        </a:rPr>
                        <m:t>   </m:t>
                      </m:r>
                      <m:r>
                        <a:rPr lang="de-DE" sz="800" b="0" i="1" smtClean="0">
                          <a:latin typeface="Cambria Math"/>
                        </a:rPr>
                        <m:t>𝑚𝑖𝑡</m:t>
                      </m:r>
                      <m:r>
                        <a:rPr lang="de-DE" sz="800" b="0" i="1" smtClean="0">
                          <a:latin typeface="Cambria Math"/>
                        </a:rPr>
                        <m:t> </m:t>
                      </m:r>
                      <m:r>
                        <a:rPr lang="de-DE" sz="800" b="0" i="1" smtClean="0">
                          <a:latin typeface="Cambria Math"/>
                        </a:rPr>
                        <m:t>𝑞</m:t>
                      </m:r>
                      <m:r>
                        <a:rPr lang="de-DE" sz="800" b="0" i="1" smtClean="0">
                          <a:latin typeface="Cambria Math"/>
                          <a:ea typeface="Cambria Math"/>
                        </a:rPr>
                        <m:t>≠1</m:t>
                      </m:r>
                    </m:oMath>
                  </m:oMathPara>
                </a14:m>
                <a:endParaRPr lang="en-GB" sz="800" dirty="0"/>
              </a:p>
              <a:p>
                <a:endParaRPr lang="en-GB" sz="800" dirty="0" smtClean="0"/>
              </a:p>
              <a:p>
                <a:r>
                  <a:rPr lang="en-GB" sz="800" dirty="0" err="1" smtClean="0"/>
                  <a:t>Harmonische</a:t>
                </a:r>
                <a:r>
                  <a:rPr lang="en-GB" sz="800" dirty="0" smtClean="0"/>
                  <a:t> </a:t>
                </a:r>
                <a:r>
                  <a:rPr lang="en-GB" sz="800" dirty="0" err="1" smtClean="0"/>
                  <a:t>Reihe</a:t>
                </a:r>
                <a:r>
                  <a:rPr lang="en-GB" sz="800" dirty="0"/>
                  <a:t>:</a:t>
                </a:r>
              </a:p>
              <a:p>
                <a:pPr/>
                <a14:m>
                  <m:oMathPara xmlns:m="http://schemas.openxmlformats.org/officeDocument/2006/math">
                    <m:oMathParaPr>
                      <m:jc m:val="left"/>
                    </m:oMathParaPr>
                    <m:oMath xmlns:m="http://schemas.openxmlformats.org/officeDocument/2006/math">
                      <m:sSub>
                        <m:sSubPr>
                          <m:ctrlPr>
                            <a:rPr lang="de-DE" sz="800" i="1">
                              <a:latin typeface="Cambria Math"/>
                            </a:rPr>
                          </m:ctrlPr>
                        </m:sSubPr>
                        <m:e>
                          <m:r>
                            <m:rPr>
                              <m:sty m:val="p"/>
                            </m:rPr>
                            <a:rPr lang="de-DE" sz="800" b="0" i="0" smtClean="0">
                              <a:latin typeface="Cambria Math"/>
                            </a:rPr>
                            <m:t>H</m:t>
                          </m:r>
                        </m:e>
                        <m:sub>
                          <m:r>
                            <m:rPr>
                              <m:sty m:val="p"/>
                            </m:rPr>
                            <a:rPr lang="de-DE" sz="800">
                              <a:latin typeface="Cambria Math"/>
                            </a:rPr>
                            <m:t>n</m:t>
                          </m:r>
                        </m:sub>
                      </m:sSub>
                      <m:r>
                        <a:rPr lang="de-DE" sz="800">
                          <a:latin typeface="Cambria Math"/>
                        </a:rPr>
                        <m:t>=</m:t>
                      </m:r>
                      <m:nary>
                        <m:naryPr>
                          <m:chr m:val="∑"/>
                          <m:ctrlPr>
                            <a:rPr lang="de-DE" sz="800" i="1">
                              <a:latin typeface="Cambria Math"/>
                            </a:rPr>
                          </m:ctrlPr>
                        </m:naryPr>
                        <m:sub>
                          <m:r>
                            <a:rPr lang="de-DE" sz="800" i="1">
                              <a:latin typeface="Cambria Math"/>
                            </a:rPr>
                            <m:t>𝑖</m:t>
                          </m:r>
                          <m:r>
                            <a:rPr lang="de-DE" sz="800" i="1">
                              <a:latin typeface="Cambria Math"/>
                            </a:rPr>
                            <m:t>=1</m:t>
                          </m:r>
                        </m:sub>
                        <m:sup>
                          <m:r>
                            <a:rPr lang="de-DE" sz="800" i="1">
                              <a:latin typeface="Cambria Math"/>
                            </a:rPr>
                            <m:t>𝑛</m:t>
                          </m:r>
                        </m:sup>
                        <m:e>
                          <m:f>
                            <m:fPr>
                              <m:ctrlPr>
                                <a:rPr lang="de-DE" sz="800" b="0" i="1" smtClean="0">
                                  <a:latin typeface="Cambria Math"/>
                                </a:rPr>
                              </m:ctrlPr>
                            </m:fPr>
                            <m:num>
                              <m:r>
                                <a:rPr lang="de-DE" sz="800" b="0" i="1" smtClean="0">
                                  <a:latin typeface="Cambria Math"/>
                                </a:rPr>
                                <m:t>1</m:t>
                              </m:r>
                            </m:num>
                            <m:den>
                              <m:r>
                                <a:rPr lang="de-DE" sz="800" b="0" i="1" smtClean="0">
                                  <a:latin typeface="Cambria Math"/>
                                </a:rPr>
                                <m:t>𝑘</m:t>
                              </m:r>
                            </m:den>
                          </m:f>
                        </m:e>
                      </m:nary>
                      <m:r>
                        <a:rPr lang="de-DE" sz="800" i="1">
                          <a:latin typeface="Cambria Math"/>
                        </a:rPr>
                        <m:t>=</m:t>
                      </m:r>
                      <m:r>
                        <a:rPr lang="de-DE" sz="800" b="0" i="1" smtClean="0">
                          <a:latin typeface="Cambria Math"/>
                        </a:rPr>
                        <m:t>1+</m:t>
                      </m:r>
                      <m:f>
                        <m:fPr>
                          <m:ctrlPr>
                            <a:rPr lang="de-DE" sz="800" b="0" i="1" smtClean="0">
                              <a:latin typeface="Cambria Math"/>
                            </a:rPr>
                          </m:ctrlPr>
                        </m:fPr>
                        <m:num>
                          <m:r>
                            <a:rPr lang="de-DE" sz="800" b="0" i="1" smtClean="0">
                              <a:latin typeface="Cambria Math"/>
                            </a:rPr>
                            <m:t>1</m:t>
                          </m:r>
                        </m:num>
                        <m:den>
                          <m:r>
                            <a:rPr lang="de-DE" sz="800" b="0" i="1" smtClean="0">
                              <a:latin typeface="Cambria Math"/>
                            </a:rPr>
                            <m:t>2</m:t>
                          </m:r>
                        </m:den>
                      </m:f>
                      <m:r>
                        <a:rPr lang="de-DE" sz="800" b="0" i="1" smtClean="0">
                          <a:latin typeface="Cambria Math"/>
                        </a:rPr>
                        <m:t>+</m:t>
                      </m:r>
                      <m:f>
                        <m:fPr>
                          <m:ctrlPr>
                            <a:rPr lang="de-DE" sz="800" b="0" i="1" smtClean="0">
                              <a:latin typeface="Cambria Math"/>
                            </a:rPr>
                          </m:ctrlPr>
                        </m:fPr>
                        <m:num>
                          <m:r>
                            <a:rPr lang="de-DE" sz="800" b="0" i="1" smtClean="0">
                              <a:latin typeface="Cambria Math"/>
                            </a:rPr>
                            <m:t>1</m:t>
                          </m:r>
                        </m:num>
                        <m:den>
                          <m:r>
                            <a:rPr lang="de-DE" sz="800" b="0" i="1" smtClean="0">
                              <a:latin typeface="Cambria Math"/>
                            </a:rPr>
                            <m:t>3</m:t>
                          </m:r>
                        </m:den>
                      </m:f>
                      <m:r>
                        <a:rPr lang="de-DE" sz="800" b="0" i="1" smtClean="0">
                          <a:latin typeface="Cambria Math"/>
                        </a:rPr>
                        <m:t>+…+</m:t>
                      </m:r>
                      <m:f>
                        <m:fPr>
                          <m:ctrlPr>
                            <a:rPr lang="de-DE" sz="800" b="0" i="1" smtClean="0">
                              <a:latin typeface="Cambria Math"/>
                            </a:rPr>
                          </m:ctrlPr>
                        </m:fPr>
                        <m:num>
                          <m:r>
                            <a:rPr lang="de-DE" sz="800" b="0" i="1" smtClean="0">
                              <a:latin typeface="Cambria Math"/>
                            </a:rPr>
                            <m:t>1</m:t>
                          </m:r>
                        </m:num>
                        <m:den>
                          <m:r>
                            <a:rPr lang="de-DE" sz="800" i="1">
                              <a:latin typeface="Cambria Math"/>
                            </a:rPr>
                            <m:t>𝑛</m:t>
                          </m:r>
                        </m:den>
                      </m:f>
                    </m:oMath>
                  </m:oMathPara>
                </a14:m>
                <a:endParaRPr lang="en-GB" sz="800" dirty="0" smtClean="0"/>
              </a:p>
            </p:txBody>
          </p:sp>
        </mc:Choice>
        <mc:Fallback xmlns="">
          <p:sp>
            <p:nvSpPr>
              <p:cNvPr id="12" name="Textfeld 11"/>
              <p:cNvSpPr txBox="1">
                <a:spLocks noRot="1" noChangeAspect="1" noMove="1" noResize="1" noEditPoints="1" noAdjustHandles="1" noChangeArrowheads="1" noChangeShapeType="1" noTextEdit="1"/>
              </p:cNvSpPr>
              <p:nvPr/>
            </p:nvSpPr>
            <p:spPr>
              <a:xfrm>
                <a:off x="0" y="-1"/>
                <a:ext cx="2195736" cy="2088231"/>
              </a:xfrm>
              <a:prstGeom prst="rect">
                <a:avLst/>
              </a:prstGeom>
              <a:blipFill rotWithShape="1">
                <a:blip r:embed="rId2"/>
                <a:stretch>
                  <a:fillRect l="-5817" t="-2616" r="-831" b="-20058"/>
                </a:stretch>
              </a:blipFill>
              <a:ln w="3175">
                <a:solidFill>
                  <a:schemeClr val="tx1"/>
                </a:solidFill>
              </a:ln>
            </p:spPr>
            <p:txBody>
              <a:bodyPr/>
              <a:lstStyle/>
              <a:p>
                <a:r>
                  <a:rPr lang="en-GB">
                    <a:noFill/>
                  </a:rPr>
                  <a:t> </a:t>
                </a:r>
              </a:p>
            </p:txBody>
          </p:sp>
        </mc:Fallback>
      </mc:AlternateContent>
      <p:grpSp>
        <p:nvGrpSpPr>
          <p:cNvPr id="30" name="Gruppieren 29"/>
          <p:cNvGrpSpPr/>
          <p:nvPr/>
        </p:nvGrpSpPr>
        <p:grpSpPr>
          <a:xfrm>
            <a:off x="2195736" y="0"/>
            <a:ext cx="2808312" cy="2088232"/>
            <a:chOff x="0" y="1988840"/>
            <a:chExt cx="2808312" cy="2088232"/>
          </a:xfrm>
        </p:grpSpPr>
        <p:sp>
          <p:nvSpPr>
            <p:cNvPr id="13" name="Textfeld 12"/>
            <p:cNvSpPr txBox="1"/>
            <p:nvPr/>
          </p:nvSpPr>
          <p:spPr>
            <a:xfrm>
              <a:off x="0" y="1988840"/>
              <a:ext cx="2808312" cy="2088232"/>
            </a:xfrm>
            <a:prstGeom prst="rect">
              <a:avLst/>
            </a:prstGeom>
            <a:noFill/>
            <a:ln w="3175">
              <a:solidFill>
                <a:schemeClr val="tx1"/>
              </a:solidFill>
            </a:ln>
          </p:spPr>
          <p:txBody>
            <a:bodyPr wrap="none" lIns="36000" tIns="0" rIns="0" bIns="0" rtlCol="0">
              <a:noAutofit/>
            </a:bodyPr>
            <a:lstStyle/>
            <a:p>
              <a:pPr algn="ctr"/>
              <a:r>
                <a:rPr lang="en-GB" sz="1100" u="sng" dirty="0" err="1" smtClean="0">
                  <a:effectLst>
                    <a:outerShdw blurRad="38100" dist="38100" dir="2700000" algn="tl">
                      <a:srgbClr val="000000">
                        <a:alpha val="43137"/>
                      </a:srgbClr>
                    </a:outerShdw>
                  </a:effectLst>
                </a:rPr>
                <a:t>Wurzelgesetze</a:t>
              </a:r>
              <a:endParaRPr lang="en-GB" sz="800" u="sng" dirty="0">
                <a:effectLst>
                  <a:outerShdw blurRad="38100" dist="38100" dir="2700000" algn="tl">
                    <a:srgbClr val="000000">
                      <a:alpha val="43137"/>
                    </a:srgbClr>
                  </a:outerShdw>
                </a:effectLst>
              </a:endParaRPr>
            </a:p>
            <a:p>
              <a:endParaRPr lang="en-GB" sz="800" dirty="0"/>
            </a:p>
          </p:txBody>
        </p:sp>
        <mc:AlternateContent xmlns:mc="http://schemas.openxmlformats.org/markup-compatibility/2006" xmlns:a14="http://schemas.microsoft.com/office/drawing/2010/main">
          <mc:Choice Requires="a14">
            <p:sp>
              <p:nvSpPr>
                <p:cNvPr id="28" name="Textfeld 27"/>
                <p:cNvSpPr txBox="1"/>
                <p:nvPr/>
              </p:nvSpPr>
              <p:spPr>
                <a:xfrm>
                  <a:off x="0" y="2172841"/>
                  <a:ext cx="1404156" cy="1904230"/>
                </a:xfrm>
                <a:prstGeom prst="rect">
                  <a:avLst/>
                </a:prstGeom>
                <a:noFill/>
                <a:ln w="3175">
                  <a:noFill/>
                </a:ln>
              </p:spPr>
              <p:txBody>
                <a:bodyPr wrap="square" lIns="36000" tIns="0" rIns="0" bIns="0" numCol="2" rtlCol="0">
                  <a:noAutofit/>
                </a:bodyPr>
                <a:lstStyle/>
                <a:p>
                  <a:r>
                    <a:rPr lang="en-GB" sz="800" b="1" dirty="0" smtClean="0"/>
                    <a:t>Wurzeln</a:t>
                  </a:r>
                  <a:r>
                    <a:rPr lang="en-GB" sz="800" b="1" dirty="0"/>
                    <a:t> </a:t>
                  </a:r>
                  <a:r>
                    <a:rPr lang="en-GB" sz="800" b="1" dirty="0" err="1"/>
                    <a:t>addieren</a:t>
                  </a:r>
                  <a:endParaRPr lang="en-GB" sz="800" b="1" dirty="0"/>
                </a:p>
                <a:p>
                  <a:pPr/>
                  <a14:m>
                    <m:oMathPara xmlns:m="http://schemas.openxmlformats.org/officeDocument/2006/math">
                      <m:oMathParaPr>
                        <m:jc m:val="left"/>
                      </m:oMathParaPr>
                      <m:oMath xmlns:m="http://schemas.openxmlformats.org/officeDocument/2006/math">
                        <m:r>
                          <m:rPr>
                            <m:sty m:val="p"/>
                          </m:rPr>
                          <a:rPr lang="en-GB" sz="800">
                            <a:latin typeface="Cambria Math"/>
                          </a:rPr>
                          <m:t>a</m:t>
                        </m:r>
                        <m:rad>
                          <m:radPr>
                            <m:ctrlPr>
                              <a:rPr lang="en-GB" sz="800" i="1">
                                <a:latin typeface="Cambria Math"/>
                              </a:rPr>
                            </m:ctrlPr>
                          </m:radPr>
                          <m:deg>
                            <m:r>
                              <a:rPr lang="en-GB" sz="800" i="1">
                                <a:latin typeface="Cambria Math"/>
                              </a:rPr>
                              <m:t>𝑛</m:t>
                            </m:r>
                          </m:deg>
                          <m:e>
                            <m:r>
                              <a:rPr lang="en-GB" sz="800" i="1">
                                <a:latin typeface="Cambria Math"/>
                              </a:rPr>
                              <m:t>𝑥</m:t>
                            </m:r>
                          </m:e>
                        </m:rad>
                        <m:r>
                          <a:rPr lang="en-GB" sz="800" i="1">
                            <a:latin typeface="Cambria Math"/>
                          </a:rPr>
                          <m:t>+</m:t>
                        </m:r>
                        <m:r>
                          <a:rPr lang="en-GB" sz="800" i="1">
                            <a:latin typeface="Cambria Math"/>
                          </a:rPr>
                          <m:t>𝑏</m:t>
                        </m:r>
                        <m:rad>
                          <m:radPr>
                            <m:ctrlPr>
                              <a:rPr lang="en-GB" sz="800" i="1">
                                <a:latin typeface="Cambria Math"/>
                              </a:rPr>
                            </m:ctrlPr>
                          </m:radPr>
                          <m:deg>
                            <m:r>
                              <a:rPr lang="en-GB" sz="800" i="1">
                                <a:latin typeface="Cambria Math"/>
                              </a:rPr>
                              <m:t>𝑛</m:t>
                            </m:r>
                          </m:deg>
                          <m:e>
                            <m:r>
                              <a:rPr lang="en-GB" sz="800" i="1">
                                <a:latin typeface="Cambria Math"/>
                              </a:rPr>
                              <m:t>𝑥</m:t>
                            </m:r>
                          </m:e>
                        </m:rad>
                        <m:r>
                          <a:rPr lang="en-GB" sz="800" i="1">
                            <a:latin typeface="Cambria Math"/>
                          </a:rPr>
                          <m:t>=</m:t>
                        </m:r>
                        <m:d>
                          <m:dPr>
                            <m:ctrlPr>
                              <a:rPr lang="en-GB" sz="800" i="1">
                                <a:latin typeface="Cambria Math"/>
                              </a:rPr>
                            </m:ctrlPr>
                          </m:dPr>
                          <m:e>
                            <m:r>
                              <a:rPr lang="en-GB" sz="800" i="1">
                                <a:latin typeface="Cambria Math"/>
                              </a:rPr>
                              <m:t>𝑎</m:t>
                            </m:r>
                            <m:r>
                              <a:rPr lang="en-GB" sz="800" i="1">
                                <a:latin typeface="Cambria Math"/>
                              </a:rPr>
                              <m:t>+</m:t>
                            </m:r>
                            <m:r>
                              <a:rPr lang="en-GB" sz="800" i="1">
                                <a:latin typeface="Cambria Math"/>
                              </a:rPr>
                              <m:t>𝑏</m:t>
                            </m:r>
                          </m:e>
                        </m:d>
                        <m:rad>
                          <m:radPr>
                            <m:ctrlPr>
                              <a:rPr lang="en-GB" sz="800" i="1">
                                <a:latin typeface="Cambria Math"/>
                              </a:rPr>
                            </m:ctrlPr>
                          </m:radPr>
                          <m:deg>
                            <m:r>
                              <a:rPr lang="en-GB" sz="800" i="1">
                                <a:latin typeface="Cambria Math"/>
                              </a:rPr>
                              <m:t>𝑛</m:t>
                            </m:r>
                          </m:deg>
                          <m:e>
                            <m:r>
                              <a:rPr lang="en-GB" sz="800" i="1">
                                <a:latin typeface="Cambria Math"/>
                              </a:rPr>
                              <m:t>𝑥</m:t>
                            </m:r>
                          </m:e>
                        </m:rad>
                      </m:oMath>
                    </m:oMathPara>
                  </a14:m>
                  <a:endParaRPr lang="en-GB" sz="800" dirty="0"/>
                </a:p>
                <a:p>
                  <a:r>
                    <a:rPr lang="en-GB" sz="800" dirty="0" err="1"/>
                    <a:t>Voraussetzung</a:t>
                  </a:r>
                  <a:r>
                    <a:rPr lang="en-GB" sz="800" dirty="0"/>
                    <a:t>:</a:t>
                  </a:r>
                </a:p>
                <a:p>
                  <a:r>
                    <a:rPr lang="en-GB" sz="800" dirty="0"/>
                    <a:t>- </a:t>
                  </a:r>
                  <a:r>
                    <a:rPr lang="en-GB" sz="800" dirty="0" err="1"/>
                    <a:t>gleicher</a:t>
                  </a:r>
                  <a:r>
                    <a:rPr lang="en-GB" sz="800" dirty="0"/>
                    <a:t> </a:t>
                  </a:r>
                  <a:r>
                    <a:rPr lang="en-GB" sz="800" dirty="0" err="1"/>
                    <a:t>Radikand</a:t>
                  </a:r>
                  <a:endParaRPr lang="en-GB" sz="800" dirty="0"/>
                </a:p>
                <a:p>
                  <a:r>
                    <a:rPr lang="en-GB" sz="800" dirty="0" smtClean="0"/>
                    <a:t>- </a:t>
                  </a:r>
                  <a:r>
                    <a:rPr lang="en-GB" sz="800" dirty="0" err="1" smtClean="0"/>
                    <a:t>gleicher</a:t>
                  </a:r>
                  <a:r>
                    <a:rPr lang="en-GB" sz="800" dirty="0" smtClean="0"/>
                    <a:t> </a:t>
                  </a:r>
                  <a:r>
                    <a:rPr lang="en-GB" sz="800" dirty="0" err="1" smtClean="0"/>
                    <a:t>Wurzelexponent</a:t>
                  </a:r>
                  <a:endParaRPr lang="en-GB" sz="800" dirty="0" smtClean="0"/>
                </a:p>
                <a:p>
                  <a:endParaRPr lang="en-GB" sz="800" dirty="0" smtClean="0"/>
                </a:p>
                <a:p>
                  <a:r>
                    <a:rPr lang="en-GB" sz="800" b="1" dirty="0" err="1" smtClean="0"/>
                    <a:t>Wurzeln</a:t>
                  </a:r>
                  <a:r>
                    <a:rPr lang="en-GB" sz="800" b="1" dirty="0" smtClean="0"/>
                    <a:t> </a:t>
                  </a:r>
                  <a:r>
                    <a:rPr lang="en-GB" sz="800" b="1" dirty="0" err="1" smtClean="0"/>
                    <a:t>multiplizieren</a:t>
                  </a:r>
                  <a:endParaRPr lang="en-GB" sz="800" b="1" dirty="0"/>
                </a:p>
                <a:p>
                  <a:pPr/>
                  <a14:m>
                    <m:oMathPara xmlns:m="http://schemas.openxmlformats.org/officeDocument/2006/math">
                      <m:oMathParaPr>
                        <m:jc m:val="left"/>
                      </m:oMathParaPr>
                      <m:oMath xmlns:m="http://schemas.openxmlformats.org/officeDocument/2006/math">
                        <m:rad>
                          <m:radPr>
                            <m:ctrlPr>
                              <a:rPr lang="en-GB" sz="800" i="1">
                                <a:latin typeface="Cambria Math"/>
                              </a:rPr>
                            </m:ctrlPr>
                          </m:radPr>
                          <m:deg>
                            <m:r>
                              <a:rPr lang="en-GB" sz="800" i="1">
                                <a:latin typeface="Cambria Math"/>
                              </a:rPr>
                              <m:t>𝑛</m:t>
                            </m:r>
                          </m:deg>
                          <m:e>
                            <m:r>
                              <a:rPr lang="de-DE" sz="800" b="0" i="1" smtClean="0">
                                <a:latin typeface="Cambria Math"/>
                              </a:rPr>
                              <m:t>𝑎</m:t>
                            </m:r>
                          </m:e>
                        </m:rad>
                        <m:r>
                          <a:rPr lang="de-DE" sz="800" b="0" i="1" smtClean="0">
                            <a:latin typeface="Cambria Math"/>
                          </a:rPr>
                          <m:t>∗</m:t>
                        </m:r>
                        <m:rad>
                          <m:radPr>
                            <m:ctrlPr>
                              <a:rPr lang="en-GB" sz="800" i="1">
                                <a:latin typeface="Cambria Math"/>
                              </a:rPr>
                            </m:ctrlPr>
                          </m:radPr>
                          <m:deg>
                            <m:r>
                              <a:rPr lang="en-GB" sz="800" i="1">
                                <a:latin typeface="Cambria Math"/>
                              </a:rPr>
                              <m:t>𝑛</m:t>
                            </m:r>
                          </m:deg>
                          <m:e>
                            <m:r>
                              <a:rPr lang="de-DE" sz="800" b="0" i="1" smtClean="0">
                                <a:latin typeface="Cambria Math"/>
                              </a:rPr>
                              <m:t>𝑏</m:t>
                            </m:r>
                          </m:e>
                        </m:rad>
                        <m:r>
                          <a:rPr lang="en-GB" sz="800" i="1">
                            <a:latin typeface="Cambria Math"/>
                          </a:rPr>
                          <m:t>=</m:t>
                        </m:r>
                        <m:rad>
                          <m:radPr>
                            <m:ctrlPr>
                              <a:rPr lang="en-GB" sz="800" i="1">
                                <a:latin typeface="Cambria Math"/>
                              </a:rPr>
                            </m:ctrlPr>
                          </m:radPr>
                          <m:deg>
                            <m:r>
                              <a:rPr lang="en-GB" sz="800" i="1">
                                <a:latin typeface="Cambria Math"/>
                              </a:rPr>
                              <m:t>𝑛</m:t>
                            </m:r>
                          </m:deg>
                          <m:e>
                            <m:d>
                              <m:dPr>
                                <m:ctrlPr>
                                  <a:rPr lang="de-DE" sz="800" b="0" i="1" smtClean="0">
                                    <a:latin typeface="Cambria Math"/>
                                  </a:rPr>
                                </m:ctrlPr>
                              </m:dPr>
                              <m:e>
                                <m:r>
                                  <a:rPr lang="de-DE" sz="800" b="0" i="1" smtClean="0">
                                    <a:latin typeface="Cambria Math"/>
                                  </a:rPr>
                                  <m:t>𝑎</m:t>
                                </m:r>
                                <m:r>
                                  <a:rPr lang="de-DE" sz="800" b="0" i="1" smtClean="0">
                                    <a:latin typeface="Cambria Math"/>
                                  </a:rPr>
                                  <m:t>∗</m:t>
                                </m:r>
                                <m:r>
                                  <a:rPr lang="de-DE" sz="800" b="0" i="1" smtClean="0">
                                    <a:latin typeface="Cambria Math"/>
                                  </a:rPr>
                                  <m:t>𝑏</m:t>
                                </m:r>
                              </m:e>
                            </m:d>
                          </m:e>
                        </m:rad>
                      </m:oMath>
                    </m:oMathPara>
                  </a14:m>
                  <a:endParaRPr lang="en-GB" sz="800" dirty="0"/>
                </a:p>
                <a:p>
                  <a:r>
                    <a:rPr lang="en-GB" sz="800" dirty="0" err="1"/>
                    <a:t>Voraussetzung</a:t>
                  </a:r>
                  <a:r>
                    <a:rPr lang="en-GB" sz="800" dirty="0"/>
                    <a:t>:</a:t>
                  </a:r>
                </a:p>
                <a:p>
                  <a:r>
                    <a:rPr lang="de-DE" sz="800" dirty="0"/>
                    <a:t>- gleicher </a:t>
                  </a:r>
                  <a:r>
                    <a:rPr lang="de-DE" sz="800" dirty="0" smtClean="0"/>
                    <a:t>Wurzelexponent</a:t>
                  </a:r>
                  <a:endParaRPr lang="de-DE" sz="800" dirty="0"/>
                </a:p>
                <a:p>
                  <a:pPr marL="171450" indent="-171450">
                    <a:buFontTx/>
                    <a:buChar char="-"/>
                  </a:pPr>
                  <a:r>
                    <a:rPr lang="de-DE" sz="800" dirty="0" smtClean="0"/>
                    <a:t>a</a:t>
                  </a:r>
                  <a:r>
                    <a:rPr lang="de-DE" sz="800" dirty="0"/>
                    <a:t>⋅b≥</a:t>
                  </a:r>
                  <a:r>
                    <a:rPr lang="de-DE" sz="800" dirty="0" smtClean="0"/>
                    <a:t>0</a:t>
                  </a:r>
                </a:p>
                <a:p>
                  <a:endParaRPr lang="en-GB" sz="800" u="sng" dirty="0" smtClean="0">
                    <a:effectLst>
                      <a:outerShdw blurRad="38100" dist="38100" dir="2700000" algn="tl">
                        <a:srgbClr val="000000">
                          <a:alpha val="43137"/>
                        </a:srgbClr>
                      </a:outerShdw>
                    </a:effectLst>
                  </a:endParaRPr>
                </a:p>
                <a:p>
                  <a:r>
                    <a:rPr lang="en-GB" sz="800" b="1" dirty="0" err="1"/>
                    <a:t>Wurzeln</a:t>
                  </a:r>
                  <a:r>
                    <a:rPr lang="en-GB" sz="800" b="1" dirty="0"/>
                    <a:t> </a:t>
                  </a:r>
                  <a:r>
                    <a:rPr lang="en-GB" sz="800" b="1" dirty="0" err="1"/>
                    <a:t>potenzieren</a:t>
                  </a:r>
                  <a:endParaRPr lang="en-GB" sz="800" b="1" dirty="0"/>
                </a:p>
                <a:p>
                  <a:pPr/>
                  <a14:m>
                    <m:oMathPara xmlns:m="http://schemas.openxmlformats.org/officeDocument/2006/math">
                      <m:oMathParaPr>
                        <m:jc m:val="left"/>
                      </m:oMathParaPr>
                      <m:oMath xmlns:m="http://schemas.openxmlformats.org/officeDocument/2006/math">
                        <m:sSup>
                          <m:sSupPr>
                            <m:ctrlPr>
                              <a:rPr lang="de-DE" sz="800" b="0" i="1" smtClean="0">
                                <a:latin typeface="Cambria Math"/>
                              </a:rPr>
                            </m:ctrlPr>
                          </m:sSupPr>
                          <m:e>
                            <m:d>
                              <m:dPr>
                                <m:ctrlPr>
                                  <a:rPr lang="de-DE" sz="800" b="0" i="1" smtClean="0">
                                    <a:latin typeface="Cambria Math"/>
                                  </a:rPr>
                                </m:ctrlPr>
                              </m:dPr>
                              <m:e>
                                <m:rad>
                                  <m:radPr>
                                    <m:ctrlPr>
                                      <a:rPr lang="en-GB" sz="800" i="1">
                                        <a:latin typeface="Cambria Math"/>
                                      </a:rPr>
                                    </m:ctrlPr>
                                  </m:radPr>
                                  <m:deg>
                                    <m:r>
                                      <a:rPr lang="en-GB" sz="800" i="1">
                                        <a:latin typeface="Cambria Math"/>
                                      </a:rPr>
                                      <m:t>𝑛</m:t>
                                    </m:r>
                                  </m:deg>
                                  <m:e>
                                    <m:r>
                                      <a:rPr lang="de-DE" sz="800" b="0" i="1" smtClean="0">
                                        <a:latin typeface="Cambria Math"/>
                                      </a:rPr>
                                      <m:t>𝑎</m:t>
                                    </m:r>
                                  </m:e>
                                </m:rad>
                              </m:e>
                            </m:d>
                          </m:e>
                          <m:sup>
                            <m:r>
                              <a:rPr lang="de-DE" sz="800" b="0" i="1" smtClean="0">
                                <a:latin typeface="Cambria Math"/>
                              </a:rPr>
                              <m:t>𝑚</m:t>
                            </m:r>
                          </m:sup>
                        </m:sSup>
                        <m:r>
                          <a:rPr lang="en-GB" sz="800" i="1">
                            <a:latin typeface="Cambria Math"/>
                          </a:rPr>
                          <m:t>=</m:t>
                        </m:r>
                        <m:rad>
                          <m:radPr>
                            <m:ctrlPr>
                              <a:rPr lang="en-GB" sz="800" i="1">
                                <a:latin typeface="Cambria Math"/>
                              </a:rPr>
                            </m:ctrlPr>
                          </m:radPr>
                          <m:deg>
                            <m:r>
                              <a:rPr lang="en-GB" sz="800" i="1">
                                <a:latin typeface="Cambria Math"/>
                              </a:rPr>
                              <m:t>𝑛</m:t>
                            </m:r>
                          </m:deg>
                          <m:e>
                            <m:sSup>
                              <m:sSupPr>
                                <m:ctrlPr>
                                  <a:rPr lang="de-DE" sz="800" b="0" i="1" smtClean="0">
                                    <a:latin typeface="Cambria Math"/>
                                  </a:rPr>
                                </m:ctrlPr>
                              </m:sSupPr>
                              <m:e>
                                <m:r>
                                  <a:rPr lang="en-GB" sz="800" i="1">
                                    <a:latin typeface="Cambria Math"/>
                                  </a:rPr>
                                  <m:t>𝑥</m:t>
                                </m:r>
                              </m:e>
                              <m:sup>
                                <m:r>
                                  <a:rPr lang="de-DE" sz="800" b="0" i="1" smtClean="0">
                                    <a:latin typeface="Cambria Math"/>
                                  </a:rPr>
                                  <m:t>𝑚</m:t>
                                </m:r>
                              </m:sup>
                            </m:sSup>
                          </m:e>
                        </m:rad>
                      </m:oMath>
                    </m:oMathPara>
                  </a14:m>
                  <a:endParaRPr lang="en-GB" sz="800" dirty="0"/>
                </a:p>
                <a:p>
                  <a:endParaRPr lang="en-GB" sz="1100" u="sng" dirty="0" smtClean="0">
                    <a:effectLst>
                      <a:outerShdw blurRad="38100" dist="38100" dir="2700000" algn="tl">
                        <a:srgbClr val="000000">
                          <a:alpha val="43137"/>
                        </a:srgbClr>
                      </a:outerShdw>
                    </a:effectLst>
                  </a:endParaRPr>
                </a:p>
              </p:txBody>
            </p:sp>
          </mc:Choice>
          <mc:Fallback xmlns="">
            <p:sp>
              <p:nvSpPr>
                <p:cNvPr id="28" name="Textfeld 27"/>
                <p:cNvSpPr txBox="1">
                  <a:spLocks noRot="1" noChangeAspect="1" noMove="1" noResize="1" noEditPoints="1" noAdjustHandles="1" noChangeArrowheads="1" noChangeShapeType="1" noTextEdit="1"/>
                </p:cNvSpPr>
                <p:nvPr/>
              </p:nvSpPr>
              <p:spPr>
                <a:xfrm>
                  <a:off x="0" y="2172841"/>
                  <a:ext cx="1404156" cy="1904230"/>
                </a:xfrm>
                <a:prstGeom prst="rect">
                  <a:avLst/>
                </a:prstGeom>
                <a:blipFill rotWithShape="1">
                  <a:blip r:embed="rId3"/>
                  <a:stretch>
                    <a:fillRect l="-1732" t="-1278"/>
                  </a:stretch>
                </a:blipFill>
                <a:ln w="3175">
                  <a:no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9" name="Rechteck 28"/>
                <p:cNvSpPr/>
                <p:nvPr/>
              </p:nvSpPr>
              <p:spPr>
                <a:xfrm>
                  <a:off x="1404156" y="2172840"/>
                  <a:ext cx="1394520" cy="1904231"/>
                </a:xfrm>
                <a:prstGeom prst="rect">
                  <a:avLst/>
                </a:prstGeom>
                <a:noFill/>
                <a:ln w="3175">
                  <a:noFill/>
                </a:ln>
              </p:spPr>
              <p:txBody>
                <a:bodyPr wrap="square" lIns="36000" tIns="0" rIns="0" bIns="0" numCol="2" rtlCol="0">
                  <a:noAutofit/>
                </a:bodyPr>
                <a:lstStyle/>
                <a:p>
                  <a:r>
                    <a:rPr lang="en-GB" sz="800" b="1" dirty="0" smtClean="0"/>
                    <a:t>Wurzeln </a:t>
                  </a:r>
                  <a:r>
                    <a:rPr lang="en-GB" sz="800" b="1" dirty="0" err="1"/>
                    <a:t>subtrahieren</a:t>
                  </a:r>
                  <a:endParaRPr lang="en-GB" sz="800" b="1" dirty="0"/>
                </a:p>
                <a:p>
                  <a:pPr/>
                  <a14:m>
                    <m:oMathPara xmlns:m="http://schemas.openxmlformats.org/officeDocument/2006/math">
                      <m:oMathParaPr>
                        <m:jc m:val="left"/>
                      </m:oMathParaPr>
                      <m:oMath xmlns:m="http://schemas.openxmlformats.org/officeDocument/2006/math">
                        <m:r>
                          <m:rPr>
                            <m:sty m:val="p"/>
                          </m:rPr>
                          <a:rPr lang="en-GB" sz="800" b="1">
                            <a:latin typeface="Cambria Math"/>
                          </a:rPr>
                          <m:t>a</m:t>
                        </m:r>
                        <m:rad>
                          <m:radPr>
                            <m:ctrlPr>
                              <a:rPr lang="en-GB" sz="800" b="1" i="1">
                                <a:latin typeface="Cambria Math"/>
                              </a:rPr>
                            </m:ctrlPr>
                          </m:radPr>
                          <m:deg>
                            <m:r>
                              <a:rPr lang="en-GB" sz="800" b="1">
                                <a:latin typeface="Cambria Math"/>
                              </a:rPr>
                              <m:t>𝑛</m:t>
                            </m:r>
                          </m:deg>
                          <m:e>
                            <m:r>
                              <a:rPr lang="en-GB" sz="800" b="1">
                                <a:latin typeface="Cambria Math"/>
                              </a:rPr>
                              <m:t>𝑥</m:t>
                            </m:r>
                          </m:e>
                        </m:rad>
                        <m:r>
                          <a:rPr lang="de-DE" sz="800" b="1">
                            <a:latin typeface="Cambria Math"/>
                          </a:rPr>
                          <m:t>−</m:t>
                        </m:r>
                        <m:r>
                          <a:rPr lang="en-GB" sz="800" b="1">
                            <a:latin typeface="Cambria Math"/>
                          </a:rPr>
                          <m:t>𝑏</m:t>
                        </m:r>
                        <m:rad>
                          <m:radPr>
                            <m:ctrlPr>
                              <a:rPr lang="en-GB" sz="800" b="1" i="1">
                                <a:latin typeface="Cambria Math"/>
                              </a:rPr>
                            </m:ctrlPr>
                          </m:radPr>
                          <m:deg>
                            <m:r>
                              <a:rPr lang="en-GB" sz="800" b="1">
                                <a:latin typeface="Cambria Math"/>
                              </a:rPr>
                              <m:t>𝑛</m:t>
                            </m:r>
                          </m:deg>
                          <m:e>
                            <m:r>
                              <a:rPr lang="en-GB" sz="800" b="1">
                                <a:latin typeface="Cambria Math"/>
                              </a:rPr>
                              <m:t>𝑥</m:t>
                            </m:r>
                          </m:e>
                        </m:rad>
                        <m:r>
                          <a:rPr lang="en-GB" sz="800" b="1">
                            <a:latin typeface="Cambria Math"/>
                          </a:rPr>
                          <m:t>=</m:t>
                        </m:r>
                        <m:d>
                          <m:dPr>
                            <m:ctrlPr>
                              <a:rPr lang="en-GB" sz="800" b="1" i="1">
                                <a:latin typeface="Cambria Math"/>
                              </a:rPr>
                            </m:ctrlPr>
                          </m:dPr>
                          <m:e>
                            <m:r>
                              <a:rPr lang="en-GB" sz="800" b="1">
                                <a:latin typeface="Cambria Math"/>
                              </a:rPr>
                              <m:t>𝑎</m:t>
                            </m:r>
                            <m:r>
                              <a:rPr lang="de-DE" sz="800" b="1">
                                <a:latin typeface="Cambria Math"/>
                              </a:rPr>
                              <m:t>−</m:t>
                            </m:r>
                            <m:r>
                              <a:rPr lang="en-GB" sz="800" b="1">
                                <a:latin typeface="Cambria Math"/>
                              </a:rPr>
                              <m:t>𝑏</m:t>
                            </m:r>
                          </m:e>
                        </m:d>
                        <m:rad>
                          <m:radPr>
                            <m:ctrlPr>
                              <a:rPr lang="en-GB" sz="800" b="1" i="1">
                                <a:latin typeface="Cambria Math"/>
                              </a:rPr>
                            </m:ctrlPr>
                          </m:radPr>
                          <m:deg>
                            <m:r>
                              <a:rPr lang="en-GB" sz="800" b="1">
                                <a:latin typeface="Cambria Math"/>
                              </a:rPr>
                              <m:t>𝑛</m:t>
                            </m:r>
                          </m:deg>
                          <m:e>
                            <m:r>
                              <a:rPr lang="en-GB" sz="800" b="1">
                                <a:latin typeface="Cambria Math"/>
                              </a:rPr>
                              <m:t>𝑥</m:t>
                            </m:r>
                          </m:e>
                        </m:rad>
                      </m:oMath>
                    </m:oMathPara>
                  </a14:m>
                  <a:endParaRPr lang="en-GB" sz="800" b="1" dirty="0"/>
                </a:p>
                <a:p>
                  <a:r>
                    <a:rPr lang="en-GB" sz="800" dirty="0" err="1"/>
                    <a:t>Voraussetzung</a:t>
                  </a:r>
                  <a:r>
                    <a:rPr lang="en-GB" sz="800" dirty="0"/>
                    <a:t>:</a:t>
                  </a:r>
                </a:p>
                <a:p>
                  <a:r>
                    <a:rPr lang="en-GB" sz="800" dirty="0"/>
                    <a:t>- </a:t>
                  </a:r>
                  <a:r>
                    <a:rPr lang="en-GB" sz="800" dirty="0" err="1"/>
                    <a:t>gleicher</a:t>
                  </a:r>
                  <a:r>
                    <a:rPr lang="en-GB" sz="800" dirty="0"/>
                    <a:t> </a:t>
                  </a:r>
                  <a:r>
                    <a:rPr lang="en-GB" sz="800" dirty="0" err="1"/>
                    <a:t>Radikand</a:t>
                  </a:r>
                  <a:endParaRPr lang="en-GB" sz="800" dirty="0"/>
                </a:p>
                <a:p>
                  <a:r>
                    <a:rPr lang="en-GB" sz="800" dirty="0" smtClean="0"/>
                    <a:t>- </a:t>
                  </a:r>
                  <a:r>
                    <a:rPr lang="en-GB" sz="800" dirty="0" err="1" smtClean="0"/>
                    <a:t>gleicher</a:t>
                  </a:r>
                  <a:r>
                    <a:rPr lang="en-GB" sz="800" dirty="0" smtClean="0"/>
                    <a:t> </a:t>
                  </a:r>
                  <a:r>
                    <a:rPr lang="en-GB" sz="800" dirty="0" err="1" smtClean="0"/>
                    <a:t>Wurzelexponent</a:t>
                  </a:r>
                  <a:endParaRPr lang="en-GB" sz="800" dirty="0" smtClean="0"/>
                </a:p>
                <a:p>
                  <a:endParaRPr lang="en-GB" sz="800" dirty="0" smtClean="0"/>
                </a:p>
                <a:p>
                  <a:r>
                    <a:rPr lang="en-GB" sz="800" b="1" dirty="0" err="1" smtClean="0"/>
                    <a:t>Wurzeln</a:t>
                  </a:r>
                  <a:r>
                    <a:rPr lang="en-GB" sz="800" b="1" dirty="0" smtClean="0"/>
                    <a:t> </a:t>
                  </a:r>
                  <a:r>
                    <a:rPr lang="en-GB" sz="800" b="1" dirty="0" err="1" smtClean="0"/>
                    <a:t>dividieren</a:t>
                  </a:r>
                  <a:endParaRPr lang="en-GB" sz="800" b="1" dirty="0" smtClean="0"/>
                </a:p>
                <a:p>
                  <a:pPr/>
                  <a14:m>
                    <m:oMathPara xmlns:m="http://schemas.openxmlformats.org/officeDocument/2006/math">
                      <m:oMathParaPr>
                        <m:jc m:val="left"/>
                      </m:oMathParaPr>
                      <m:oMath xmlns:m="http://schemas.openxmlformats.org/officeDocument/2006/math">
                        <m:f>
                          <m:fPr>
                            <m:ctrlPr>
                              <a:rPr lang="en-GB" sz="800" i="1" smtClean="0">
                                <a:latin typeface="Cambria Math"/>
                              </a:rPr>
                            </m:ctrlPr>
                          </m:fPr>
                          <m:num>
                            <m:rad>
                              <m:radPr>
                                <m:ctrlPr>
                                  <a:rPr lang="en-GB" sz="800" i="1">
                                    <a:latin typeface="Cambria Math"/>
                                  </a:rPr>
                                </m:ctrlPr>
                              </m:radPr>
                              <m:deg>
                                <m:r>
                                  <a:rPr lang="en-GB" sz="800" i="1">
                                    <a:latin typeface="Cambria Math"/>
                                  </a:rPr>
                                  <m:t>𝑛</m:t>
                                </m:r>
                              </m:deg>
                              <m:e>
                                <m:r>
                                  <a:rPr lang="de-DE" sz="800" i="1">
                                    <a:latin typeface="Cambria Math"/>
                                  </a:rPr>
                                  <m:t>𝑎</m:t>
                                </m:r>
                              </m:e>
                            </m:rad>
                          </m:num>
                          <m:den>
                            <m:rad>
                              <m:radPr>
                                <m:ctrlPr>
                                  <a:rPr lang="en-GB" sz="800" i="1">
                                    <a:latin typeface="Cambria Math"/>
                                  </a:rPr>
                                </m:ctrlPr>
                              </m:radPr>
                              <m:deg>
                                <m:r>
                                  <a:rPr lang="en-GB" sz="800" i="1">
                                    <a:latin typeface="Cambria Math"/>
                                  </a:rPr>
                                  <m:t>𝑛</m:t>
                                </m:r>
                              </m:deg>
                              <m:e>
                                <m:r>
                                  <a:rPr lang="de-DE" sz="800" i="1">
                                    <a:latin typeface="Cambria Math"/>
                                  </a:rPr>
                                  <m:t>𝑏</m:t>
                                </m:r>
                              </m:e>
                            </m:rad>
                          </m:den>
                        </m:f>
                        <m:r>
                          <a:rPr lang="en-GB" sz="800" i="1">
                            <a:latin typeface="Cambria Math"/>
                          </a:rPr>
                          <m:t>=</m:t>
                        </m:r>
                        <m:rad>
                          <m:radPr>
                            <m:ctrlPr>
                              <a:rPr lang="en-GB" sz="800" i="1">
                                <a:latin typeface="Cambria Math"/>
                              </a:rPr>
                            </m:ctrlPr>
                          </m:radPr>
                          <m:deg>
                            <m:r>
                              <a:rPr lang="en-GB" sz="800" i="1">
                                <a:latin typeface="Cambria Math"/>
                              </a:rPr>
                              <m:t>𝑛</m:t>
                            </m:r>
                          </m:deg>
                          <m:e>
                            <m:f>
                              <m:fPr>
                                <m:ctrlPr>
                                  <a:rPr lang="en-GB" sz="800" i="1" smtClean="0">
                                    <a:latin typeface="Cambria Math"/>
                                  </a:rPr>
                                </m:ctrlPr>
                              </m:fPr>
                              <m:num>
                                <m:r>
                                  <a:rPr lang="de-DE" sz="800" b="0" i="1" smtClean="0">
                                    <a:latin typeface="Cambria Math"/>
                                  </a:rPr>
                                  <m:t>𝑎</m:t>
                                </m:r>
                              </m:num>
                              <m:den>
                                <m:r>
                                  <a:rPr lang="de-DE" sz="800" b="0" i="1" smtClean="0">
                                    <a:latin typeface="Cambria Math"/>
                                  </a:rPr>
                                  <m:t>𝑏</m:t>
                                </m:r>
                              </m:den>
                            </m:f>
                          </m:e>
                        </m:rad>
                      </m:oMath>
                    </m:oMathPara>
                  </a14:m>
                  <a:endParaRPr lang="en-GB" sz="800" dirty="0" smtClean="0"/>
                </a:p>
                <a:p>
                  <a:r>
                    <a:rPr lang="en-GB" sz="800" dirty="0" err="1"/>
                    <a:t>Voraussetzung</a:t>
                  </a:r>
                  <a:r>
                    <a:rPr lang="en-GB" sz="800" dirty="0"/>
                    <a:t>:</a:t>
                  </a:r>
                </a:p>
                <a:p>
                  <a:r>
                    <a:rPr lang="de-DE" sz="800" dirty="0" smtClean="0"/>
                    <a:t>- gleicher Wurzelexponent</a:t>
                  </a:r>
                </a:p>
                <a:p>
                  <a:endParaRPr lang="en-GB" sz="800" dirty="0" smtClean="0"/>
                </a:p>
                <a:p>
                  <a:r>
                    <a:rPr lang="en-GB" sz="800" b="1" dirty="0" err="1" smtClean="0"/>
                    <a:t>Wurzel</a:t>
                  </a:r>
                  <a:r>
                    <a:rPr lang="en-GB" sz="800" b="1" dirty="0" smtClean="0"/>
                    <a:t> </a:t>
                  </a:r>
                  <a:r>
                    <a:rPr lang="en-GB" sz="800" b="1" dirty="0" err="1" smtClean="0"/>
                    <a:t>radizieren</a:t>
                  </a:r>
                  <a:endParaRPr lang="en-GB" sz="800" b="1" dirty="0" smtClean="0"/>
                </a:p>
                <a:p>
                  <a:pPr/>
                  <a14:m>
                    <m:oMathPara xmlns:m="http://schemas.openxmlformats.org/officeDocument/2006/math">
                      <m:oMathParaPr>
                        <m:jc m:val="left"/>
                      </m:oMathParaPr>
                      <m:oMath xmlns:m="http://schemas.openxmlformats.org/officeDocument/2006/math">
                        <m:rad>
                          <m:radPr>
                            <m:ctrlPr>
                              <a:rPr lang="en-GB" sz="800" i="1">
                                <a:latin typeface="Cambria Math"/>
                              </a:rPr>
                            </m:ctrlPr>
                          </m:radPr>
                          <m:deg>
                            <m:r>
                              <a:rPr lang="de-DE" sz="800" b="0" i="1" smtClean="0">
                                <a:latin typeface="Cambria Math"/>
                              </a:rPr>
                              <m:t>𝑚</m:t>
                            </m:r>
                          </m:deg>
                          <m:e>
                            <m:rad>
                              <m:radPr>
                                <m:ctrlPr>
                                  <a:rPr lang="en-GB" sz="800" i="1">
                                    <a:latin typeface="Cambria Math"/>
                                  </a:rPr>
                                </m:ctrlPr>
                              </m:radPr>
                              <m:deg>
                                <m:r>
                                  <a:rPr lang="en-GB" sz="800" i="1">
                                    <a:latin typeface="Cambria Math"/>
                                  </a:rPr>
                                  <m:t>𝑛</m:t>
                                </m:r>
                              </m:deg>
                              <m:e>
                                <m:r>
                                  <a:rPr lang="de-DE" sz="800" i="1">
                                    <a:latin typeface="Cambria Math"/>
                                  </a:rPr>
                                  <m:t>𝑎</m:t>
                                </m:r>
                              </m:e>
                            </m:rad>
                          </m:e>
                        </m:rad>
                        <m:r>
                          <a:rPr lang="de-DE" sz="800" b="0" i="1" smtClean="0">
                            <a:latin typeface="Cambria Math"/>
                          </a:rPr>
                          <m:t>=</m:t>
                        </m:r>
                        <m:rad>
                          <m:radPr>
                            <m:ctrlPr>
                              <a:rPr lang="en-GB" sz="800" i="1">
                                <a:latin typeface="Cambria Math"/>
                              </a:rPr>
                            </m:ctrlPr>
                          </m:radPr>
                          <m:deg>
                            <m:r>
                              <a:rPr lang="de-DE" sz="800" b="0" i="1" smtClean="0">
                                <a:latin typeface="Cambria Math"/>
                              </a:rPr>
                              <m:t>𝑚</m:t>
                            </m:r>
                            <m:r>
                              <a:rPr lang="de-DE" sz="800" b="0" i="1" smtClean="0">
                                <a:latin typeface="Cambria Math"/>
                              </a:rPr>
                              <m:t>∗</m:t>
                            </m:r>
                            <m:r>
                              <a:rPr lang="en-GB" sz="800" i="1">
                                <a:latin typeface="Cambria Math"/>
                              </a:rPr>
                              <m:t>𝑛</m:t>
                            </m:r>
                          </m:deg>
                          <m:e>
                            <m:r>
                              <a:rPr lang="de-DE" sz="800" i="1">
                                <a:latin typeface="Cambria Math"/>
                              </a:rPr>
                              <m:t>𝑎</m:t>
                            </m:r>
                          </m:e>
                        </m:rad>
                      </m:oMath>
                    </m:oMathPara>
                  </a14:m>
                  <a:endParaRPr lang="en-GB" sz="800" dirty="0"/>
                </a:p>
              </p:txBody>
            </p:sp>
          </mc:Choice>
          <mc:Fallback xmlns="">
            <p:sp>
              <p:nvSpPr>
                <p:cNvPr id="29" name="Rechteck 28"/>
                <p:cNvSpPr>
                  <a:spLocks noRot="1" noChangeAspect="1" noMove="1" noResize="1" noEditPoints="1" noAdjustHandles="1" noChangeArrowheads="1" noChangeShapeType="1" noTextEdit="1"/>
                </p:cNvSpPr>
                <p:nvPr/>
              </p:nvSpPr>
              <p:spPr>
                <a:xfrm>
                  <a:off x="1404156" y="2172840"/>
                  <a:ext cx="1394520" cy="1904231"/>
                </a:xfrm>
                <a:prstGeom prst="rect">
                  <a:avLst/>
                </a:prstGeom>
                <a:blipFill rotWithShape="1">
                  <a:blip r:embed="rId4"/>
                  <a:stretch>
                    <a:fillRect l="-2193" t="-1278"/>
                  </a:stretch>
                </a:blipFill>
                <a:ln w="3175">
                  <a:noFill/>
                </a:ln>
              </p:spPr>
              <p:txBody>
                <a:bodyPr/>
                <a:lstStyle/>
                <a:p>
                  <a:r>
                    <a:rPr lang="en-GB">
                      <a:noFill/>
                    </a:rPr>
                    <a:t> </a:t>
                  </a:r>
                </a:p>
              </p:txBody>
            </p:sp>
          </mc:Fallback>
        </mc:AlternateContent>
      </p:grpSp>
      <p:sp>
        <p:nvSpPr>
          <p:cNvPr id="31" name="Textfeld 30"/>
          <p:cNvSpPr txBox="1"/>
          <p:nvPr/>
        </p:nvSpPr>
        <p:spPr>
          <a:xfrm>
            <a:off x="5004048" y="-375"/>
            <a:ext cx="1949350" cy="2088607"/>
          </a:xfrm>
          <a:prstGeom prst="rect">
            <a:avLst/>
          </a:prstGeom>
          <a:noFill/>
          <a:ln w="3175">
            <a:solidFill>
              <a:schemeClr val="tx1"/>
            </a:solidFill>
          </a:ln>
        </p:spPr>
        <p:txBody>
          <a:bodyPr wrap="square" lIns="36000" tIns="0" rIns="0" bIns="0" rtlCol="0">
            <a:noAutofit/>
          </a:bodyPr>
          <a:lstStyle/>
          <a:p>
            <a:pPr algn="ctr"/>
            <a:r>
              <a:rPr lang="en-GB" sz="1100" u="sng" dirty="0" smtClean="0">
                <a:effectLst>
                  <a:outerShdw blurRad="38100" dist="38100" dir="2700000" algn="tl">
                    <a:srgbClr val="000000">
                      <a:alpha val="43137"/>
                    </a:srgbClr>
                  </a:outerShdw>
                </a:effectLst>
              </a:rPr>
              <a:t>Dezimal in Bruch</a:t>
            </a:r>
          </a:p>
          <a:p>
            <a:r>
              <a:rPr lang="de-DE" sz="800" b="1" dirty="0" err="1" smtClean="0"/>
              <a:t>Unperiodische</a:t>
            </a:r>
            <a:r>
              <a:rPr lang="de-DE" sz="800" b="1" dirty="0" smtClean="0"/>
              <a:t> Zahl: </a:t>
            </a:r>
            <a:r>
              <a:rPr lang="de-DE" sz="800" dirty="0" smtClean="0"/>
              <a:t>Nachkommabrüche auf einen Nenner bringen</a:t>
            </a:r>
            <a:endParaRPr lang="en-GB" sz="800" u="sng" dirty="0" smtClean="0">
              <a:effectLst>
                <a:outerShdw blurRad="38100" dist="38100" dir="2700000" algn="tl">
                  <a:srgbClr val="000000">
                    <a:alpha val="43137"/>
                  </a:srgbClr>
                </a:outerShdw>
              </a:effectLst>
            </a:endParaRPr>
          </a:p>
          <a:p>
            <a:r>
              <a:rPr lang="de-DE" sz="800" b="1" dirty="0" smtClean="0"/>
              <a:t>Gemischtperiodische Zahl:</a:t>
            </a:r>
          </a:p>
          <a:p>
            <a:r>
              <a:rPr lang="de-DE" sz="800" dirty="0" smtClean="0"/>
              <a:t>Mit Vielfachen von 10 Multiplizieren bis Periode einmal vor dem Komma, dann mit Vielfachen von 10 multiplizieren bis Periode einmal hinter dem Komma. Kleinere Zahl  von größerer Zahl Subtrahieren und mit den Vielfachen von 10 ebenso verfahren:</a:t>
            </a:r>
          </a:p>
          <a:p>
            <a:endParaRPr lang="en-GB" sz="800" dirty="0" smtClean="0"/>
          </a:p>
        </p:txBody>
      </p:sp>
      <mc:AlternateContent xmlns:mc="http://schemas.openxmlformats.org/markup-compatibility/2006" xmlns:a14="http://schemas.microsoft.com/office/drawing/2010/main">
        <mc:Choice Requires="a14">
          <p:sp>
            <p:nvSpPr>
              <p:cNvPr id="32" name="Textfeld 31"/>
              <p:cNvSpPr txBox="1"/>
              <p:nvPr/>
            </p:nvSpPr>
            <p:spPr>
              <a:xfrm>
                <a:off x="0" y="2087858"/>
                <a:ext cx="3297600" cy="972840"/>
              </a:xfrm>
              <a:prstGeom prst="rect">
                <a:avLst/>
              </a:prstGeom>
              <a:noFill/>
              <a:ln w="3175">
                <a:solidFill>
                  <a:schemeClr val="tx1"/>
                </a:solidFill>
              </a:ln>
            </p:spPr>
            <p:txBody>
              <a:bodyPr wrap="square" lIns="36000" tIns="0" rIns="0" bIns="0" rtlCol="0">
                <a:noAutofit/>
              </a:bodyPr>
              <a:lstStyle/>
              <a:p>
                <a:pPr algn="ctr"/>
                <a:r>
                  <a:rPr lang="en-GB" sz="1100" u="sng" dirty="0" smtClean="0">
                    <a:effectLst>
                      <a:outerShdw blurRad="38100" dist="38100" dir="2700000" algn="tl">
                        <a:srgbClr val="000000">
                          <a:alpha val="43137"/>
                        </a:srgbClr>
                      </a:outerShdw>
                    </a:effectLst>
                  </a:rPr>
                  <a:t>Binomischer </a:t>
                </a:r>
                <a:r>
                  <a:rPr lang="en-GB" sz="1100" u="sng" dirty="0" err="1" smtClean="0">
                    <a:effectLst>
                      <a:outerShdw blurRad="38100" dist="38100" dir="2700000" algn="tl">
                        <a:srgbClr val="000000">
                          <a:alpha val="43137"/>
                        </a:srgbClr>
                      </a:outerShdw>
                    </a:effectLst>
                  </a:rPr>
                  <a:t>Lehrsatz</a:t>
                </a:r>
                <a:endParaRPr lang="en-GB" sz="1100" u="sng" dirty="0" smtClean="0">
                  <a:effectLst>
                    <a:outerShdw blurRad="38100" dist="38100" dir="2700000" algn="tl">
                      <a:srgbClr val="000000">
                        <a:alpha val="43137"/>
                      </a:srgbClr>
                    </a:outerShdw>
                  </a:effectLst>
                </a:endParaRPr>
              </a:p>
              <a:p>
                <a:pPr/>
                <a14:m>
                  <m:oMathPara xmlns:m="http://schemas.openxmlformats.org/officeDocument/2006/math">
                    <m:oMathParaPr>
                      <m:jc m:val="center"/>
                    </m:oMathParaPr>
                    <m:oMath xmlns:m="http://schemas.openxmlformats.org/officeDocument/2006/math">
                      <m:sSup>
                        <m:sSupPr>
                          <m:ctrlPr>
                            <a:rPr lang="de-DE" sz="800" b="0" i="1" smtClean="0">
                              <a:latin typeface="Cambria Math"/>
                            </a:rPr>
                          </m:ctrlPr>
                        </m:sSupPr>
                        <m:e>
                          <m:d>
                            <m:dPr>
                              <m:ctrlPr>
                                <a:rPr lang="de-DE" sz="800" b="0" i="1" smtClean="0">
                                  <a:latin typeface="Cambria Math"/>
                                </a:rPr>
                              </m:ctrlPr>
                            </m:dPr>
                            <m:e>
                              <m:r>
                                <a:rPr lang="de-DE" sz="800" b="0" i="1" smtClean="0">
                                  <a:latin typeface="Cambria Math"/>
                                </a:rPr>
                                <m:t>𝑥</m:t>
                              </m:r>
                              <m:r>
                                <a:rPr lang="de-DE" sz="800" b="0" i="1" smtClean="0">
                                  <a:latin typeface="Cambria Math"/>
                                </a:rPr>
                                <m:t>+</m:t>
                              </m:r>
                              <m:r>
                                <a:rPr lang="de-DE" sz="800" b="0" i="1" smtClean="0">
                                  <a:latin typeface="Cambria Math"/>
                                </a:rPr>
                                <m:t>𝑦</m:t>
                              </m:r>
                            </m:e>
                          </m:d>
                        </m:e>
                        <m:sup>
                          <m:r>
                            <a:rPr lang="de-DE" sz="800" b="0" i="1" smtClean="0">
                              <a:latin typeface="Cambria Math"/>
                            </a:rPr>
                            <m:t>𝑛</m:t>
                          </m:r>
                        </m:sup>
                      </m:sSup>
                      <m:r>
                        <a:rPr lang="de-DE" sz="800" i="1">
                          <a:latin typeface="Cambria Math"/>
                        </a:rPr>
                        <m:t>=</m:t>
                      </m:r>
                      <m:nary>
                        <m:naryPr>
                          <m:chr m:val="∑"/>
                          <m:ctrlPr>
                            <a:rPr lang="de-DE" sz="800" i="1" smtClean="0">
                              <a:latin typeface="Cambria Math"/>
                            </a:rPr>
                          </m:ctrlPr>
                        </m:naryPr>
                        <m:sub>
                          <m:r>
                            <a:rPr lang="de-DE" sz="800" i="1">
                              <a:latin typeface="Cambria Math"/>
                            </a:rPr>
                            <m:t>𝑘</m:t>
                          </m:r>
                          <m:r>
                            <a:rPr lang="de-DE" sz="800" i="1">
                              <a:latin typeface="Cambria Math"/>
                            </a:rPr>
                            <m:t>=0</m:t>
                          </m:r>
                        </m:sub>
                        <m:sup>
                          <m:r>
                            <a:rPr lang="de-DE" sz="800" i="1">
                              <a:latin typeface="Cambria Math"/>
                            </a:rPr>
                            <m:t>𝑛</m:t>
                          </m:r>
                        </m:sup>
                        <m:e>
                          <m:d>
                            <m:dPr>
                              <m:ctrlPr>
                                <a:rPr lang="de-DE" sz="800" b="0" i="1" smtClean="0">
                                  <a:latin typeface="Cambria Math"/>
                                </a:rPr>
                              </m:ctrlPr>
                            </m:dPr>
                            <m:e>
                              <m:m>
                                <m:mPr>
                                  <m:mcs>
                                    <m:mc>
                                      <m:mcPr>
                                        <m:count m:val="1"/>
                                        <m:mcJc m:val="center"/>
                                      </m:mcPr>
                                    </m:mc>
                                  </m:mcs>
                                  <m:ctrlPr>
                                    <a:rPr lang="de-DE" sz="800" b="0" i="1" smtClean="0">
                                      <a:latin typeface="Cambria Math"/>
                                    </a:rPr>
                                  </m:ctrlPr>
                                </m:mPr>
                                <m:mr>
                                  <m:e>
                                    <m:r>
                                      <m:rPr>
                                        <m:brk m:alnAt="7"/>
                                      </m:rPr>
                                      <a:rPr lang="de-DE" sz="800" b="0" i="1" smtClean="0">
                                        <a:latin typeface="Cambria Math"/>
                                      </a:rPr>
                                      <m:t>𝑛</m:t>
                                    </m:r>
                                  </m:e>
                                </m:mr>
                                <m:mr>
                                  <m:e>
                                    <m:r>
                                      <a:rPr lang="de-DE" sz="800" b="0" i="1" smtClean="0">
                                        <a:latin typeface="Cambria Math"/>
                                      </a:rPr>
                                      <m:t>𝑘</m:t>
                                    </m:r>
                                  </m:e>
                                </m:mr>
                              </m:m>
                            </m:e>
                          </m:d>
                          <m:r>
                            <a:rPr lang="de-DE" sz="800" b="0" i="1" smtClean="0">
                              <a:latin typeface="Cambria Math"/>
                            </a:rPr>
                            <m:t>∗</m:t>
                          </m:r>
                          <m:sSup>
                            <m:sSupPr>
                              <m:ctrlPr>
                                <a:rPr lang="de-DE" sz="800" i="1">
                                  <a:latin typeface="Cambria Math"/>
                                </a:rPr>
                              </m:ctrlPr>
                            </m:sSupPr>
                            <m:e>
                              <m:r>
                                <a:rPr lang="de-DE" sz="800" i="1">
                                  <a:latin typeface="Cambria Math"/>
                                </a:rPr>
                                <m:t>𝑥</m:t>
                              </m:r>
                            </m:e>
                            <m:sup>
                              <m:r>
                                <a:rPr lang="de-DE" sz="800" i="1">
                                  <a:latin typeface="Cambria Math"/>
                                </a:rPr>
                                <m:t>𝑛</m:t>
                              </m:r>
                              <m:r>
                                <a:rPr lang="de-DE" sz="800" i="1">
                                  <a:latin typeface="Cambria Math"/>
                                </a:rPr>
                                <m:t>−</m:t>
                              </m:r>
                              <m:r>
                                <a:rPr lang="de-DE" sz="800" i="1">
                                  <a:latin typeface="Cambria Math"/>
                                </a:rPr>
                                <m:t>𝑘</m:t>
                              </m:r>
                            </m:sup>
                          </m:sSup>
                          <m:r>
                            <a:rPr lang="de-DE" sz="800" i="1">
                              <a:latin typeface="Cambria Math"/>
                            </a:rPr>
                            <m:t> ∗</m:t>
                          </m:r>
                          <m:sSup>
                            <m:sSupPr>
                              <m:ctrlPr>
                                <a:rPr lang="de-DE" sz="800" i="1">
                                  <a:latin typeface="Cambria Math"/>
                                </a:rPr>
                              </m:ctrlPr>
                            </m:sSupPr>
                            <m:e>
                              <m:r>
                                <a:rPr lang="de-DE" sz="800" i="1">
                                  <a:latin typeface="Cambria Math"/>
                                </a:rPr>
                                <m:t>𝑦</m:t>
                              </m:r>
                            </m:e>
                            <m:sup>
                              <m:r>
                                <a:rPr lang="de-DE" sz="800" i="1">
                                  <a:latin typeface="Cambria Math"/>
                                </a:rPr>
                                <m:t>𝑘</m:t>
                              </m:r>
                            </m:sup>
                          </m:sSup>
                        </m:e>
                      </m:nary>
                    </m:oMath>
                  </m:oMathPara>
                </a14:m>
                <a:endParaRPr lang="en-GB" sz="800" dirty="0" smtClean="0"/>
              </a:p>
              <a:p>
                <a:r>
                  <a:rPr lang="en-GB" sz="800" dirty="0" err="1" smtClean="0"/>
                  <a:t>Anwendungsbeispiel</a:t>
                </a:r>
                <a:r>
                  <a:rPr lang="en-GB" sz="800" dirty="0" smtClean="0"/>
                  <a:t>:</a:t>
                </a:r>
              </a:p>
              <a:p>
                <a14:m>
                  <m:oMath xmlns:m="http://schemas.openxmlformats.org/officeDocument/2006/math">
                    <m:sSup>
                      <m:sSupPr>
                        <m:ctrlPr>
                          <a:rPr lang="de-DE" sz="800" i="1">
                            <a:latin typeface="Cambria Math"/>
                          </a:rPr>
                        </m:ctrlPr>
                      </m:sSupPr>
                      <m:e>
                        <m:d>
                          <m:dPr>
                            <m:ctrlPr>
                              <a:rPr lang="de-DE" sz="800" i="1">
                                <a:latin typeface="Cambria Math"/>
                              </a:rPr>
                            </m:ctrlPr>
                          </m:dPr>
                          <m:e>
                            <m:r>
                              <a:rPr lang="de-DE" sz="800" i="1">
                                <a:latin typeface="Cambria Math"/>
                              </a:rPr>
                              <m:t>𝑥</m:t>
                            </m:r>
                            <m:r>
                              <a:rPr lang="de-DE" sz="800" i="1">
                                <a:latin typeface="Cambria Math"/>
                              </a:rPr>
                              <m:t>+</m:t>
                            </m:r>
                            <m:r>
                              <a:rPr lang="de-DE" sz="800" i="1">
                                <a:latin typeface="Cambria Math"/>
                              </a:rPr>
                              <m:t>𝑦</m:t>
                            </m:r>
                          </m:e>
                        </m:d>
                      </m:e>
                      <m:sup>
                        <m:r>
                          <a:rPr lang="de-DE" sz="800" b="0" i="1" smtClean="0">
                            <a:latin typeface="Cambria Math"/>
                          </a:rPr>
                          <m:t>3</m:t>
                        </m:r>
                      </m:sup>
                    </m:sSup>
                    <m:r>
                      <a:rPr lang="de-DE" sz="800" b="0" i="1" smtClean="0">
                        <a:latin typeface="Cambria Math"/>
                      </a:rPr>
                      <m:t>=</m:t>
                    </m:r>
                    <m:d>
                      <m:dPr>
                        <m:ctrlPr>
                          <a:rPr lang="de-DE" sz="800" i="1">
                            <a:latin typeface="Cambria Math"/>
                          </a:rPr>
                        </m:ctrlPr>
                      </m:dPr>
                      <m:e>
                        <m:m>
                          <m:mPr>
                            <m:mcs>
                              <m:mc>
                                <m:mcPr>
                                  <m:count m:val="1"/>
                                  <m:mcJc m:val="center"/>
                                </m:mcPr>
                              </m:mc>
                            </m:mcs>
                            <m:ctrlPr>
                              <a:rPr lang="de-DE" sz="800" i="1">
                                <a:latin typeface="Cambria Math"/>
                              </a:rPr>
                            </m:ctrlPr>
                          </m:mPr>
                          <m:mr>
                            <m:e>
                              <m:r>
                                <a:rPr lang="de-DE" sz="800" b="0" i="1" smtClean="0">
                                  <a:latin typeface="Cambria Math"/>
                                </a:rPr>
                                <m:t>3</m:t>
                              </m:r>
                            </m:e>
                          </m:mr>
                          <m:mr>
                            <m:e>
                              <m:r>
                                <a:rPr lang="de-DE" sz="800" b="0" i="1" smtClean="0">
                                  <a:latin typeface="Cambria Math"/>
                                </a:rPr>
                                <m:t>0</m:t>
                              </m:r>
                            </m:e>
                          </m:mr>
                        </m:m>
                      </m:e>
                    </m:d>
                    <m:r>
                      <a:rPr lang="de-DE" sz="800" i="1">
                        <a:latin typeface="Cambria Math"/>
                      </a:rPr>
                      <m:t>∗</m:t>
                    </m:r>
                    <m:sSup>
                      <m:sSupPr>
                        <m:ctrlPr>
                          <a:rPr lang="de-DE" sz="800" i="1">
                            <a:latin typeface="Cambria Math"/>
                          </a:rPr>
                        </m:ctrlPr>
                      </m:sSupPr>
                      <m:e>
                        <m:r>
                          <a:rPr lang="de-DE" sz="800" i="1">
                            <a:latin typeface="Cambria Math"/>
                          </a:rPr>
                          <m:t>𝑥</m:t>
                        </m:r>
                      </m:e>
                      <m:sup>
                        <m:r>
                          <a:rPr lang="de-DE" sz="800" b="0" i="1" smtClean="0">
                            <a:latin typeface="Cambria Math"/>
                          </a:rPr>
                          <m:t>3</m:t>
                        </m:r>
                      </m:sup>
                    </m:sSup>
                    <m:r>
                      <a:rPr lang="de-DE" sz="800" i="1">
                        <a:latin typeface="Cambria Math"/>
                      </a:rPr>
                      <m:t> </m:t>
                    </m:r>
                  </m:oMath>
                </a14:m>
                <a:r>
                  <a:rPr lang="en-GB" sz="800" dirty="0" smtClean="0"/>
                  <a:t>+</a:t>
                </a:r>
                <a14:m>
                  <m:oMath xmlns:m="http://schemas.openxmlformats.org/officeDocument/2006/math">
                    <m:d>
                      <m:dPr>
                        <m:ctrlPr>
                          <a:rPr lang="de-DE" sz="800" i="1">
                            <a:latin typeface="Cambria Math"/>
                          </a:rPr>
                        </m:ctrlPr>
                      </m:dPr>
                      <m:e>
                        <m:m>
                          <m:mPr>
                            <m:mcs>
                              <m:mc>
                                <m:mcPr>
                                  <m:count m:val="1"/>
                                  <m:mcJc m:val="center"/>
                                </m:mcPr>
                              </m:mc>
                            </m:mcs>
                            <m:ctrlPr>
                              <a:rPr lang="de-DE" sz="800" i="1">
                                <a:latin typeface="Cambria Math"/>
                              </a:rPr>
                            </m:ctrlPr>
                          </m:mPr>
                          <m:mr>
                            <m:e>
                              <m:r>
                                <m:rPr>
                                  <m:brk m:alnAt="7"/>
                                </m:rPr>
                                <a:rPr lang="de-DE" sz="800" b="0" i="1" smtClean="0">
                                  <a:latin typeface="Cambria Math"/>
                                </a:rPr>
                                <m:t>3</m:t>
                              </m:r>
                            </m:e>
                          </m:mr>
                          <m:mr>
                            <m:e>
                              <m:r>
                                <a:rPr lang="de-DE" sz="800" b="0" i="1" smtClean="0">
                                  <a:latin typeface="Cambria Math"/>
                                </a:rPr>
                                <m:t>1</m:t>
                              </m:r>
                            </m:e>
                          </m:mr>
                        </m:m>
                      </m:e>
                    </m:d>
                    <m:r>
                      <a:rPr lang="de-DE" sz="800" i="1">
                        <a:latin typeface="Cambria Math"/>
                      </a:rPr>
                      <m:t>∗</m:t>
                    </m:r>
                    <m:sSup>
                      <m:sSupPr>
                        <m:ctrlPr>
                          <a:rPr lang="de-DE" sz="800" i="1">
                            <a:latin typeface="Cambria Math"/>
                          </a:rPr>
                        </m:ctrlPr>
                      </m:sSupPr>
                      <m:e>
                        <m:r>
                          <a:rPr lang="de-DE" sz="800" i="1">
                            <a:latin typeface="Cambria Math"/>
                          </a:rPr>
                          <m:t>𝑥</m:t>
                        </m:r>
                      </m:e>
                      <m:sup>
                        <m:r>
                          <a:rPr lang="de-DE" sz="800" b="0" i="1" smtClean="0">
                            <a:latin typeface="Cambria Math"/>
                          </a:rPr>
                          <m:t>2</m:t>
                        </m:r>
                      </m:sup>
                    </m:sSup>
                    <m:r>
                      <a:rPr lang="de-DE" sz="800" i="1">
                        <a:latin typeface="Cambria Math"/>
                      </a:rPr>
                      <m:t> ∗</m:t>
                    </m:r>
                    <m:sSup>
                      <m:sSupPr>
                        <m:ctrlPr>
                          <a:rPr lang="de-DE" sz="800" i="1">
                            <a:latin typeface="Cambria Math"/>
                          </a:rPr>
                        </m:ctrlPr>
                      </m:sSupPr>
                      <m:e>
                        <m:r>
                          <a:rPr lang="de-DE" sz="800" i="1">
                            <a:latin typeface="Cambria Math"/>
                          </a:rPr>
                          <m:t>𝑦</m:t>
                        </m:r>
                      </m:e>
                      <m:sup>
                        <m:r>
                          <a:rPr lang="de-DE" sz="800" b="0" i="1" smtClean="0">
                            <a:latin typeface="Cambria Math"/>
                          </a:rPr>
                          <m:t>1</m:t>
                        </m:r>
                      </m:sup>
                    </m:sSup>
                  </m:oMath>
                </a14:m>
                <a:r>
                  <a:rPr lang="en-GB" sz="800" dirty="0" smtClean="0"/>
                  <a:t>+</a:t>
                </a:r>
                <a14:m>
                  <m:oMath xmlns:m="http://schemas.openxmlformats.org/officeDocument/2006/math">
                    <m:d>
                      <m:dPr>
                        <m:ctrlPr>
                          <a:rPr lang="de-DE" sz="800" i="1">
                            <a:latin typeface="Cambria Math"/>
                          </a:rPr>
                        </m:ctrlPr>
                      </m:dPr>
                      <m:e>
                        <m:m>
                          <m:mPr>
                            <m:mcs>
                              <m:mc>
                                <m:mcPr>
                                  <m:count m:val="1"/>
                                  <m:mcJc m:val="center"/>
                                </m:mcPr>
                              </m:mc>
                            </m:mcs>
                            <m:ctrlPr>
                              <a:rPr lang="de-DE" sz="800" i="1">
                                <a:latin typeface="Cambria Math"/>
                              </a:rPr>
                            </m:ctrlPr>
                          </m:mPr>
                          <m:mr>
                            <m:e>
                              <m:r>
                                <m:rPr>
                                  <m:brk m:alnAt="7"/>
                                </m:rPr>
                                <a:rPr lang="de-DE" sz="800" b="0" i="1" smtClean="0">
                                  <a:latin typeface="Cambria Math"/>
                                </a:rPr>
                                <m:t>3</m:t>
                              </m:r>
                            </m:e>
                          </m:mr>
                          <m:mr>
                            <m:e>
                              <m:r>
                                <a:rPr lang="de-DE" sz="800" b="0" i="1" smtClean="0">
                                  <a:latin typeface="Cambria Math"/>
                                </a:rPr>
                                <m:t>2</m:t>
                              </m:r>
                            </m:e>
                          </m:mr>
                        </m:m>
                      </m:e>
                    </m:d>
                    <m:r>
                      <a:rPr lang="de-DE" sz="800" i="1">
                        <a:latin typeface="Cambria Math"/>
                      </a:rPr>
                      <m:t>∗</m:t>
                    </m:r>
                    <m:sSup>
                      <m:sSupPr>
                        <m:ctrlPr>
                          <a:rPr lang="de-DE" sz="800" i="1">
                            <a:latin typeface="Cambria Math"/>
                          </a:rPr>
                        </m:ctrlPr>
                      </m:sSupPr>
                      <m:e>
                        <m:r>
                          <a:rPr lang="de-DE" sz="800" i="1">
                            <a:latin typeface="Cambria Math"/>
                          </a:rPr>
                          <m:t>𝑥</m:t>
                        </m:r>
                      </m:e>
                      <m:sup>
                        <m:r>
                          <a:rPr lang="de-DE" sz="800" b="0" i="1" smtClean="0">
                            <a:latin typeface="Cambria Math"/>
                          </a:rPr>
                          <m:t>1</m:t>
                        </m:r>
                      </m:sup>
                    </m:sSup>
                    <m:r>
                      <a:rPr lang="de-DE" sz="800" i="1">
                        <a:latin typeface="Cambria Math"/>
                      </a:rPr>
                      <m:t> ∗</m:t>
                    </m:r>
                    <m:sSup>
                      <m:sSupPr>
                        <m:ctrlPr>
                          <a:rPr lang="de-DE" sz="800" i="1">
                            <a:latin typeface="Cambria Math"/>
                          </a:rPr>
                        </m:ctrlPr>
                      </m:sSupPr>
                      <m:e>
                        <m:r>
                          <a:rPr lang="de-DE" sz="800" i="1">
                            <a:latin typeface="Cambria Math"/>
                          </a:rPr>
                          <m:t>𝑦</m:t>
                        </m:r>
                      </m:e>
                      <m:sup>
                        <m:r>
                          <a:rPr lang="de-DE" sz="800" b="0" i="1" smtClean="0">
                            <a:latin typeface="Cambria Math"/>
                          </a:rPr>
                          <m:t>2</m:t>
                        </m:r>
                      </m:sup>
                    </m:sSup>
                  </m:oMath>
                </a14:m>
                <a:r>
                  <a:rPr lang="en-GB" sz="800" dirty="0" smtClean="0"/>
                  <a:t>+</a:t>
                </a:r>
                <a14:m>
                  <m:oMath xmlns:m="http://schemas.openxmlformats.org/officeDocument/2006/math">
                    <m:d>
                      <m:dPr>
                        <m:ctrlPr>
                          <a:rPr lang="de-DE" sz="800" i="1">
                            <a:latin typeface="Cambria Math"/>
                          </a:rPr>
                        </m:ctrlPr>
                      </m:dPr>
                      <m:e>
                        <m:m>
                          <m:mPr>
                            <m:mcs>
                              <m:mc>
                                <m:mcPr>
                                  <m:count m:val="1"/>
                                  <m:mcJc m:val="center"/>
                                </m:mcPr>
                              </m:mc>
                            </m:mcs>
                            <m:ctrlPr>
                              <a:rPr lang="de-DE" sz="800" i="1">
                                <a:latin typeface="Cambria Math"/>
                              </a:rPr>
                            </m:ctrlPr>
                          </m:mPr>
                          <m:mr>
                            <m:e>
                              <m:r>
                                <m:rPr>
                                  <m:brk m:alnAt="7"/>
                                </m:rPr>
                                <a:rPr lang="de-DE" sz="800" b="0" i="1" smtClean="0">
                                  <a:latin typeface="Cambria Math"/>
                                </a:rPr>
                                <m:t>3</m:t>
                              </m:r>
                            </m:e>
                          </m:mr>
                          <m:mr>
                            <m:e>
                              <m:r>
                                <a:rPr lang="de-DE" sz="800" b="0" i="1" smtClean="0">
                                  <a:latin typeface="Cambria Math"/>
                                </a:rPr>
                                <m:t>3</m:t>
                              </m:r>
                            </m:e>
                          </m:mr>
                        </m:m>
                      </m:e>
                    </m:d>
                    <m:r>
                      <a:rPr lang="de-DE" sz="800" i="1">
                        <a:latin typeface="Cambria Math"/>
                      </a:rPr>
                      <m:t>∗</m:t>
                    </m:r>
                    <m:sSup>
                      <m:sSupPr>
                        <m:ctrlPr>
                          <a:rPr lang="de-DE" sz="800" i="1">
                            <a:latin typeface="Cambria Math"/>
                          </a:rPr>
                        </m:ctrlPr>
                      </m:sSupPr>
                      <m:e>
                        <m:r>
                          <a:rPr lang="de-DE" sz="800" i="1">
                            <a:latin typeface="Cambria Math"/>
                          </a:rPr>
                          <m:t>𝑥</m:t>
                        </m:r>
                      </m:e>
                      <m:sup>
                        <m:r>
                          <a:rPr lang="de-DE" sz="800" b="0" i="1" smtClean="0">
                            <a:latin typeface="Cambria Math"/>
                          </a:rPr>
                          <m:t>0</m:t>
                        </m:r>
                      </m:sup>
                    </m:sSup>
                    <m:r>
                      <a:rPr lang="de-DE" sz="800" i="1">
                        <a:latin typeface="Cambria Math"/>
                      </a:rPr>
                      <m:t> ∗</m:t>
                    </m:r>
                    <m:sSup>
                      <m:sSupPr>
                        <m:ctrlPr>
                          <a:rPr lang="de-DE" sz="800" i="1">
                            <a:latin typeface="Cambria Math"/>
                          </a:rPr>
                        </m:ctrlPr>
                      </m:sSupPr>
                      <m:e>
                        <m:r>
                          <a:rPr lang="de-DE" sz="800" i="1">
                            <a:latin typeface="Cambria Math"/>
                          </a:rPr>
                          <m:t>𝑦</m:t>
                        </m:r>
                      </m:e>
                      <m:sup>
                        <m:r>
                          <a:rPr lang="de-DE" sz="800" b="0" i="1" smtClean="0">
                            <a:latin typeface="Cambria Math"/>
                          </a:rPr>
                          <m:t>3</m:t>
                        </m:r>
                      </m:sup>
                    </m:sSup>
                  </m:oMath>
                </a14:m>
                <a:endParaRPr lang="en-GB" sz="800" dirty="0" smtClean="0"/>
              </a:p>
              <a:p>
                <a14:m>
                  <m:oMath xmlns:m="http://schemas.openxmlformats.org/officeDocument/2006/math">
                    <m:sSup>
                      <m:sSupPr>
                        <m:ctrlPr>
                          <a:rPr lang="de-DE" sz="800" i="1">
                            <a:latin typeface="Cambria Math"/>
                          </a:rPr>
                        </m:ctrlPr>
                      </m:sSupPr>
                      <m:e>
                        <m:d>
                          <m:dPr>
                            <m:ctrlPr>
                              <a:rPr lang="de-DE" sz="800" i="1">
                                <a:latin typeface="Cambria Math"/>
                              </a:rPr>
                            </m:ctrlPr>
                          </m:dPr>
                          <m:e>
                            <m:r>
                              <a:rPr lang="de-DE" sz="800" i="1">
                                <a:latin typeface="Cambria Math"/>
                              </a:rPr>
                              <m:t>𝑥</m:t>
                            </m:r>
                            <m:r>
                              <a:rPr lang="de-DE" sz="800" i="1">
                                <a:latin typeface="Cambria Math"/>
                              </a:rPr>
                              <m:t>+</m:t>
                            </m:r>
                            <m:r>
                              <a:rPr lang="de-DE" sz="800" i="1">
                                <a:latin typeface="Cambria Math"/>
                              </a:rPr>
                              <m:t>𝑦</m:t>
                            </m:r>
                          </m:e>
                        </m:d>
                      </m:e>
                      <m:sup>
                        <m:r>
                          <a:rPr lang="de-DE" sz="800" i="1">
                            <a:latin typeface="Cambria Math"/>
                          </a:rPr>
                          <m:t>3</m:t>
                        </m:r>
                      </m:sup>
                    </m:sSup>
                    <m:r>
                      <a:rPr lang="de-DE" sz="800" i="1">
                        <a:latin typeface="Cambria Math"/>
                      </a:rPr>
                      <m:t>=</m:t>
                    </m:r>
                    <m:r>
                      <a:rPr lang="de-DE" sz="800" b="0" i="1" smtClean="0">
                        <a:latin typeface="Cambria Math"/>
                      </a:rPr>
                      <m:t>1</m:t>
                    </m:r>
                    <m:sSup>
                      <m:sSupPr>
                        <m:ctrlPr>
                          <a:rPr lang="de-DE" sz="800" i="1">
                            <a:latin typeface="Cambria Math"/>
                          </a:rPr>
                        </m:ctrlPr>
                      </m:sSupPr>
                      <m:e>
                        <m:r>
                          <a:rPr lang="de-DE" sz="800" i="1">
                            <a:latin typeface="Cambria Math"/>
                          </a:rPr>
                          <m:t>𝑥</m:t>
                        </m:r>
                      </m:e>
                      <m:sup>
                        <m:r>
                          <a:rPr lang="de-DE" sz="800" i="1">
                            <a:latin typeface="Cambria Math"/>
                          </a:rPr>
                          <m:t>3</m:t>
                        </m:r>
                      </m:sup>
                    </m:sSup>
                    <m:r>
                      <a:rPr lang="de-DE" sz="800" i="1">
                        <a:latin typeface="Cambria Math"/>
                      </a:rPr>
                      <m:t> </m:t>
                    </m:r>
                  </m:oMath>
                </a14:m>
                <a:r>
                  <a:rPr lang="en-GB" sz="800" dirty="0"/>
                  <a:t>+</a:t>
                </a:r>
                <a14:m>
                  <m:oMath xmlns:m="http://schemas.openxmlformats.org/officeDocument/2006/math">
                    <m:r>
                      <a:rPr lang="de-DE" sz="800" b="0" i="1" smtClean="0">
                        <a:latin typeface="Cambria Math"/>
                      </a:rPr>
                      <m:t>3</m:t>
                    </m:r>
                    <m:sSup>
                      <m:sSupPr>
                        <m:ctrlPr>
                          <a:rPr lang="de-DE" sz="800" i="1">
                            <a:latin typeface="Cambria Math"/>
                          </a:rPr>
                        </m:ctrlPr>
                      </m:sSupPr>
                      <m:e>
                        <m:r>
                          <a:rPr lang="de-DE" sz="800" i="1">
                            <a:latin typeface="Cambria Math"/>
                          </a:rPr>
                          <m:t>𝑥</m:t>
                        </m:r>
                      </m:e>
                      <m:sup>
                        <m:r>
                          <a:rPr lang="de-DE" sz="800" i="1">
                            <a:latin typeface="Cambria Math"/>
                          </a:rPr>
                          <m:t>2</m:t>
                        </m:r>
                      </m:sup>
                    </m:sSup>
                    <m:r>
                      <a:rPr lang="de-DE" sz="800" b="0" i="1" smtClean="0">
                        <a:latin typeface="Cambria Math"/>
                      </a:rPr>
                      <m:t>𝑦</m:t>
                    </m:r>
                  </m:oMath>
                </a14:m>
                <a:r>
                  <a:rPr lang="en-GB" sz="800" dirty="0"/>
                  <a:t>+</a:t>
                </a:r>
                <a14:m>
                  <m:oMath xmlns:m="http://schemas.openxmlformats.org/officeDocument/2006/math">
                    <m:r>
                      <a:rPr lang="de-DE" sz="800" b="0" i="1" smtClean="0">
                        <a:latin typeface="Cambria Math"/>
                      </a:rPr>
                      <m:t>3</m:t>
                    </m:r>
                    <m:r>
                      <a:rPr lang="de-DE" sz="800" b="0" i="1" smtClean="0">
                        <a:latin typeface="Cambria Math"/>
                      </a:rPr>
                      <m:t>𝑥</m:t>
                    </m:r>
                    <m:sSup>
                      <m:sSupPr>
                        <m:ctrlPr>
                          <a:rPr lang="de-DE" sz="800" i="1">
                            <a:latin typeface="Cambria Math"/>
                          </a:rPr>
                        </m:ctrlPr>
                      </m:sSupPr>
                      <m:e>
                        <m:r>
                          <a:rPr lang="de-DE" sz="800" i="1">
                            <a:latin typeface="Cambria Math"/>
                          </a:rPr>
                          <m:t>𝑦</m:t>
                        </m:r>
                      </m:e>
                      <m:sup>
                        <m:r>
                          <a:rPr lang="de-DE" sz="800" i="1">
                            <a:latin typeface="Cambria Math"/>
                          </a:rPr>
                          <m:t>2</m:t>
                        </m:r>
                      </m:sup>
                    </m:sSup>
                  </m:oMath>
                </a14:m>
                <a:r>
                  <a:rPr lang="en-GB" sz="800" dirty="0"/>
                  <a:t>+</a:t>
                </a:r>
                <a14:m>
                  <m:oMath xmlns:m="http://schemas.openxmlformats.org/officeDocument/2006/math">
                    <m:r>
                      <a:rPr lang="de-DE" sz="800" b="0" i="1" smtClean="0">
                        <a:latin typeface="Cambria Math"/>
                      </a:rPr>
                      <m:t>1</m:t>
                    </m:r>
                    <m:sSup>
                      <m:sSupPr>
                        <m:ctrlPr>
                          <a:rPr lang="de-DE" sz="800" i="1">
                            <a:latin typeface="Cambria Math"/>
                          </a:rPr>
                        </m:ctrlPr>
                      </m:sSupPr>
                      <m:e>
                        <m:r>
                          <a:rPr lang="de-DE" sz="800" i="1">
                            <a:latin typeface="Cambria Math"/>
                          </a:rPr>
                          <m:t>𝑦</m:t>
                        </m:r>
                      </m:e>
                      <m:sup>
                        <m:r>
                          <a:rPr lang="de-DE" sz="800" i="1">
                            <a:latin typeface="Cambria Math"/>
                          </a:rPr>
                          <m:t>3</m:t>
                        </m:r>
                      </m:sup>
                    </m:sSup>
                  </m:oMath>
                </a14:m>
                <a:endParaRPr lang="en-GB" sz="800" dirty="0"/>
              </a:p>
              <a:p>
                <a:endParaRPr lang="en-GB" sz="800" dirty="0" smtClean="0"/>
              </a:p>
            </p:txBody>
          </p:sp>
        </mc:Choice>
        <mc:Fallback xmlns="">
          <p:sp>
            <p:nvSpPr>
              <p:cNvPr id="32" name="Textfeld 31"/>
              <p:cNvSpPr txBox="1">
                <a:spLocks noRot="1" noChangeAspect="1" noMove="1" noResize="1" noEditPoints="1" noAdjustHandles="1" noChangeArrowheads="1" noChangeShapeType="1" noTextEdit="1"/>
              </p:cNvSpPr>
              <p:nvPr/>
            </p:nvSpPr>
            <p:spPr>
              <a:xfrm>
                <a:off x="0" y="2087858"/>
                <a:ext cx="3297600" cy="972840"/>
              </a:xfrm>
              <a:prstGeom prst="rect">
                <a:avLst/>
              </a:prstGeom>
              <a:blipFill rotWithShape="1">
                <a:blip r:embed="rId5"/>
                <a:stretch>
                  <a:fillRect l="-923" t="-24845" b="-14907"/>
                </a:stretch>
              </a:blipFill>
              <a:ln w="3175">
                <a:solidFill>
                  <a:schemeClr val="tx1"/>
                </a:solidFill>
              </a:ln>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4" name="Textfeld 13"/>
              <p:cNvSpPr txBox="1"/>
              <p:nvPr/>
            </p:nvSpPr>
            <p:spPr>
              <a:xfrm>
                <a:off x="3297600" y="2088232"/>
                <a:ext cx="2305729" cy="1989214"/>
              </a:xfrm>
              <a:prstGeom prst="rect">
                <a:avLst/>
              </a:prstGeom>
              <a:noFill/>
              <a:ln w="3175">
                <a:solidFill>
                  <a:schemeClr val="tx1"/>
                </a:solidFill>
              </a:ln>
            </p:spPr>
            <p:txBody>
              <a:bodyPr wrap="square" lIns="36000" tIns="0" rIns="0" bIns="0" rtlCol="0">
                <a:noAutofit/>
              </a:bodyPr>
              <a:lstStyle/>
              <a:p>
                <a:pPr algn="ctr"/>
                <a:r>
                  <a:rPr lang="en-GB" sz="1100" u="sng" dirty="0" err="1" smtClean="0">
                    <a:effectLst>
                      <a:outerShdw blurRad="38100" dist="38100" dir="2700000" algn="tl">
                        <a:srgbClr val="000000">
                          <a:alpha val="43137"/>
                        </a:srgbClr>
                      </a:outerShdw>
                    </a:effectLst>
                  </a:rPr>
                  <a:t>Lösung</a:t>
                </a:r>
                <a:r>
                  <a:rPr lang="en-GB" sz="1100" u="sng" dirty="0" smtClean="0">
                    <a:effectLst>
                      <a:outerShdw blurRad="38100" dist="38100" dir="2700000" algn="tl">
                        <a:srgbClr val="000000">
                          <a:alpha val="43137"/>
                        </a:srgbClr>
                      </a:outerShdw>
                    </a:effectLst>
                  </a:rPr>
                  <a:t> </a:t>
                </a:r>
                <a:r>
                  <a:rPr lang="en-GB" sz="1100" u="sng" dirty="0" err="1" smtClean="0">
                    <a:effectLst>
                      <a:outerShdw blurRad="38100" dist="38100" dir="2700000" algn="tl">
                        <a:srgbClr val="000000">
                          <a:alpha val="43137"/>
                        </a:srgbClr>
                      </a:outerShdw>
                    </a:effectLst>
                  </a:rPr>
                  <a:t>quadratischer</a:t>
                </a:r>
                <a:r>
                  <a:rPr lang="en-GB" sz="1100" u="sng" dirty="0" smtClean="0">
                    <a:effectLst>
                      <a:outerShdw blurRad="38100" dist="38100" dir="2700000" algn="tl">
                        <a:srgbClr val="000000">
                          <a:alpha val="43137"/>
                        </a:srgbClr>
                      </a:outerShdw>
                    </a:effectLst>
                  </a:rPr>
                  <a:t> </a:t>
                </a:r>
                <a:r>
                  <a:rPr lang="en-GB" sz="1100" u="sng" dirty="0" err="1" smtClean="0">
                    <a:effectLst>
                      <a:outerShdw blurRad="38100" dist="38100" dir="2700000" algn="tl">
                        <a:srgbClr val="000000">
                          <a:alpha val="43137"/>
                        </a:srgbClr>
                      </a:outerShdw>
                    </a:effectLst>
                  </a:rPr>
                  <a:t>Gleichungen</a:t>
                </a:r>
                <a:endParaRPr lang="en-GB" sz="1100" u="sng" dirty="0" smtClean="0">
                  <a:effectLst>
                    <a:outerShdw blurRad="38100" dist="38100" dir="2700000" algn="tl">
                      <a:srgbClr val="000000">
                        <a:alpha val="43137"/>
                      </a:srgbClr>
                    </a:outerShdw>
                  </a:effectLst>
                </a:endParaRPr>
              </a:p>
              <a:p>
                <a:r>
                  <a:rPr lang="en-GB" sz="800" dirty="0" err="1" smtClean="0"/>
                  <a:t>pq</a:t>
                </a:r>
                <a:r>
                  <a:rPr lang="en-GB" sz="800" dirty="0" smtClean="0"/>
                  <a:t>-Formel:</a:t>
                </a:r>
              </a:p>
              <a:p>
                <a:pPr/>
                <a14:m>
                  <m:oMathPara xmlns:m="http://schemas.openxmlformats.org/officeDocument/2006/math">
                    <m:oMathParaPr>
                      <m:jc m:val="centerGroup"/>
                    </m:oMathParaPr>
                    <m:oMath xmlns:m="http://schemas.openxmlformats.org/officeDocument/2006/math">
                      <m:sSub>
                        <m:sSubPr>
                          <m:ctrlPr>
                            <a:rPr lang="de-DE" sz="800" i="1">
                              <a:latin typeface="Cambria Math"/>
                            </a:rPr>
                          </m:ctrlPr>
                        </m:sSubPr>
                        <m:e>
                          <m:r>
                            <a:rPr lang="de-DE" sz="800" i="1">
                              <a:latin typeface="Cambria Math"/>
                            </a:rPr>
                            <m:t>𝑥</m:t>
                          </m:r>
                        </m:e>
                        <m:sub>
                          <m:r>
                            <a:rPr lang="de-DE" sz="800" i="1">
                              <a:latin typeface="Cambria Math"/>
                            </a:rPr>
                            <m:t>1,2</m:t>
                          </m:r>
                        </m:sub>
                      </m:sSub>
                      <m:r>
                        <a:rPr lang="de-DE" sz="800" i="1">
                          <a:latin typeface="Cambria Math"/>
                        </a:rPr>
                        <m:t>=−</m:t>
                      </m:r>
                      <m:f>
                        <m:fPr>
                          <m:ctrlPr>
                            <a:rPr lang="de-DE" sz="800" i="1">
                              <a:latin typeface="Cambria Math"/>
                            </a:rPr>
                          </m:ctrlPr>
                        </m:fPr>
                        <m:num>
                          <m:r>
                            <a:rPr lang="de-DE" sz="800" i="1">
                              <a:latin typeface="Cambria Math"/>
                            </a:rPr>
                            <m:t>𝑝</m:t>
                          </m:r>
                        </m:num>
                        <m:den>
                          <m:r>
                            <a:rPr lang="de-DE" sz="800" i="1">
                              <a:latin typeface="Cambria Math"/>
                            </a:rPr>
                            <m:t>2</m:t>
                          </m:r>
                        </m:den>
                      </m:f>
                      <m:r>
                        <a:rPr lang="de-DE" sz="800" i="1">
                          <a:latin typeface="Cambria Math"/>
                        </a:rPr>
                        <m:t>±</m:t>
                      </m:r>
                      <m:rad>
                        <m:radPr>
                          <m:degHide m:val="on"/>
                          <m:ctrlPr>
                            <a:rPr lang="de-DE" sz="800" i="1">
                              <a:latin typeface="Cambria Math"/>
                            </a:rPr>
                          </m:ctrlPr>
                        </m:radPr>
                        <m:deg/>
                        <m:e>
                          <m:sSup>
                            <m:sSupPr>
                              <m:ctrlPr>
                                <a:rPr lang="de-DE" sz="800" i="1">
                                  <a:latin typeface="Cambria Math"/>
                                </a:rPr>
                              </m:ctrlPr>
                            </m:sSupPr>
                            <m:e>
                              <m:d>
                                <m:dPr>
                                  <m:ctrlPr>
                                    <a:rPr lang="de-DE" sz="800" i="1">
                                      <a:latin typeface="Cambria Math"/>
                                    </a:rPr>
                                  </m:ctrlPr>
                                </m:dPr>
                                <m:e>
                                  <m:f>
                                    <m:fPr>
                                      <m:ctrlPr>
                                        <a:rPr lang="de-DE" sz="800" i="1">
                                          <a:latin typeface="Cambria Math"/>
                                        </a:rPr>
                                      </m:ctrlPr>
                                    </m:fPr>
                                    <m:num>
                                      <m:r>
                                        <a:rPr lang="de-DE" sz="800" i="1">
                                          <a:latin typeface="Cambria Math"/>
                                        </a:rPr>
                                        <m:t>𝑝</m:t>
                                      </m:r>
                                    </m:num>
                                    <m:den>
                                      <m:r>
                                        <a:rPr lang="de-DE" sz="800" i="1">
                                          <a:latin typeface="Cambria Math"/>
                                        </a:rPr>
                                        <m:t>2</m:t>
                                      </m:r>
                                    </m:den>
                                  </m:f>
                                </m:e>
                              </m:d>
                            </m:e>
                            <m:sup>
                              <m:r>
                                <a:rPr lang="de-DE" sz="800" i="1">
                                  <a:latin typeface="Cambria Math"/>
                                </a:rPr>
                                <m:t>2</m:t>
                              </m:r>
                            </m:sup>
                          </m:sSup>
                          <m:r>
                            <a:rPr lang="de-DE" sz="800" i="1">
                              <a:latin typeface="Cambria Math"/>
                            </a:rPr>
                            <m:t>−</m:t>
                          </m:r>
                          <m:r>
                            <a:rPr lang="de-DE" sz="800" i="1">
                              <a:latin typeface="Cambria Math"/>
                            </a:rPr>
                            <m:t>𝑞</m:t>
                          </m:r>
                        </m:e>
                      </m:rad>
                    </m:oMath>
                  </m:oMathPara>
                </a14:m>
                <a:endParaRPr lang="en-GB" sz="800" dirty="0" smtClean="0"/>
              </a:p>
              <a:p>
                <a:endParaRPr lang="en-GB" sz="800" dirty="0"/>
              </a:p>
              <a:p>
                <a:r>
                  <a:rPr lang="en-GB" sz="800" dirty="0" err="1" smtClean="0"/>
                  <a:t>Mitternachtsformel</a:t>
                </a:r>
                <a:r>
                  <a:rPr lang="en-GB" sz="800" dirty="0"/>
                  <a:t>:</a:t>
                </a:r>
              </a:p>
              <a:p>
                <a:pPr/>
                <a14:m>
                  <m:oMathPara xmlns:m="http://schemas.openxmlformats.org/officeDocument/2006/math">
                    <m:oMathParaPr>
                      <m:jc m:val="centerGroup"/>
                    </m:oMathParaPr>
                    <m:oMath xmlns:m="http://schemas.openxmlformats.org/officeDocument/2006/math">
                      <m:sSub>
                        <m:sSubPr>
                          <m:ctrlPr>
                            <a:rPr lang="de-DE" sz="800" i="1">
                              <a:latin typeface="Cambria Math"/>
                            </a:rPr>
                          </m:ctrlPr>
                        </m:sSubPr>
                        <m:e>
                          <m:r>
                            <a:rPr lang="de-DE" sz="800" i="1">
                              <a:latin typeface="Cambria Math"/>
                            </a:rPr>
                            <m:t>𝑥</m:t>
                          </m:r>
                        </m:e>
                        <m:sub>
                          <m:r>
                            <a:rPr lang="de-DE" sz="800" i="1">
                              <a:latin typeface="Cambria Math"/>
                            </a:rPr>
                            <m:t>1,2</m:t>
                          </m:r>
                        </m:sub>
                      </m:sSub>
                      <m:r>
                        <a:rPr lang="de-DE" sz="800" i="1">
                          <a:latin typeface="Cambria Math"/>
                        </a:rPr>
                        <m:t>=</m:t>
                      </m:r>
                      <m:f>
                        <m:fPr>
                          <m:ctrlPr>
                            <a:rPr lang="de-DE" sz="800" i="1">
                              <a:latin typeface="Cambria Math"/>
                            </a:rPr>
                          </m:ctrlPr>
                        </m:fPr>
                        <m:num>
                          <m:r>
                            <a:rPr lang="de-DE" sz="800" i="1">
                              <a:latin typeface="Cambria Math"/>
                            </a:rPr>
                            <m:t>−</m:t>
                          </m:r>
                          <m:r>
                            <a:rPr lang="de-DE" sz="800" i="1">
                              <a:latin typeface="Cambria Math"/>
                            </a:rPr>
                            <m:t>𝑏</m:t>
                          </m:r>
                          <m:r>
                            <a:rPr lang="de-DE" sz="800" i="1">
                              <a:latin typeface="Cambria Math"/>
                            </a:rPr>
                            <m:t>±</m:t>
                          </m:r>
                          <m:rad>
                            <m:radPr>
                              <m:degHide m:val="on"/>
                              <m:ctrlPr>
                                <a:rPr lang="de-DE" sz="800" i="1">
                                  <a:latin typeface="Cambria Math"/>
                                </a:rPr>
                              </m:ctrlPr>
                            </m:radPr>
                            <m:deg/>
                            <m:e>
                              <m:sSup>
                                <m:sSupPr>
                                  <m:ctrlPr>
                                    <a:rPr lang="de-DE" sz="800" i="1">
                                      <a:latin typeface="Cambria Math"/>
                                    </a:rPr>
                                  </m:ctrlPr>
                                </m:sSupPr>
                                <m:e>
                                  <m:r>
                                    <a:rPr lang="de-DE" sz="800" i="1">
                                      <a:latin typeface="Cambria Math"/>
                                    </a:rPr>
                                    <m:t>𝑏</m:t>
                                  </m:r>
                                </m:e>
                                <m:sup>
                                  <m:r>
                                    <a:rPr lang="de-DE" sz="800" i="1">
                                      <a:latin typeface="Cambria Math"/>
                                    </a:rPr>
                                    <m:t>2</m:t>
                                  </m:r>
                                </m:sup>
                              </m:sSup>
                              <m:r>
                                <a:rPr lang="de-DE" sz="800" i="1">
                                  <a:latin typeface="Cambria Math"/>
                                </a:rPr>
                                <m:t>−4</m:t>
                              </m:r>
                              <m:r>
                                <a:rPr lang="de-DE" sz="800" i="1">
                                  <a:latin typeface="Cambria Math"/>
                                </a:rPr>
                                <m:t>𝑎𝑐</m:t>
                              </m:r>
                            </m:e>
                          </m:rad>
                        </m:num>
                        <m:den>
                          <m:r>
                            <a:rPr lang="de-DE" sz="800" i="1">
                              <a:latin typeface="Cambria Math"/>
                            </a:rPr>
                            <m:t>2</m:t>
                          </m:r>
                          <m:r>
                            <a:rPr lang="de-DE" sz="800" i="1">
                              <a:latin typeface="Cambria Math"/>
                            </a:rPr>
                            <m:t>𝑎</m:t>
                          </m:r>
                        </m:den>
                      </m:f>
                      <m:r>
                        <a:rPr lang="de-DE" sz="800" b="0" i="1" smtClean="0">
                          <a:latin typeface="Cambria Math"/>
                        </a:rPr>
                        <m:t>=</m:t>
                      </m:r>
                      <m:f>
                        <m:fPr>
                          <m:ctrlPr>
                            <a:rPr lang="de-DE" sz="800" b="0" i="1" smtClean="0">
                              <a:latin typeface="Cambria Math"/>
                            </a:rPr>
                          </m:ctrlPr>
                        </m:fPr>
                        <m:num>
                          <m:d>
                            <m:dPr>
                              <m:ctrlPr>
                                <a:rPr lang="de-DE" sz="800" b="0" i="1" smtClean="0">
                                  <a:latin typeface="Cambria Math"/>
                                </a:rPr>
                              </m:ctrlPr>
                            </m:dPr>
                            <m:e>
                              <m:r>
                                <a:rPr lang="de-DE" sz="800" b="0" i="1" smtClean="0">
                                  <a:latin typeface="Cambria Math"/>
                                </a:rPr>
                                <m:t>−</m:t>
                              </m:r>
                              <m:f>
                                <m:fPr>
                                  <m:ctrlPr>
                                    <a:rPr lang="de-DE" sz="800" b="0" i="1" smtClean="0">
                                      <a:latin typeface="Cambria Math"/>
                                    </a:rPr>
                                  </m:ctrlPr>
                                </m:fPr>
                                <m:num>
                                  <m:r>
                                    <a:rPr lang="de-DE" sz="800" b="0" i="1" smtClean="0">
                                      <a:latin typeface="Cambria Math"/>
                                    </a:rPr>
                                    <m:t>𝑏</m:t>
                                  </m:r>
                                </m:num>
                                <m:den>
                                  <m:r>
                                    <a:rPr lang="de-DE" sz="800" b="0" i="1" smtClean="0">
                                      <a:latin typeface="Cambria Math"/>
                                    </a:rPr>
                                    <m:t>2</m:t>
                                  </m:r>
                                </m:den>
                              </m:f>
                              <m:r>
                                <a:rPr lang="de-DE" sz="800" b="0" i="1" smtClean="0">
                                  <a:latin typeface="Cambria Math"/>
                                </a:rPr>
                                <m:t>±</m:t>
                              </m:r>
                              <m:rad>
                                <m:radPr>
                                  <m:degHide m:val="on"/>
                                  <m:ctrlPr>
                                    <a:rPr lang="de-DE" sz="800" b="0" i="1" smtClean="0">
                                      <a:latin typeface="Cambria Math"/>
                                    </a:rPr>
                                  </m:ctrlPr>
                                </m:radPr>
                                <m:deg/>
                                <m:e>
                                  <m:sSup>
                                    <m:sSupPr>
                                      <m:ctrlPr>
                                        <a:rPr lang="de-DE" sz="800" b="0" i="1" smtClean="0">
                                          <a:latin typeface="Cambria Math"/>
                                        </a:rPr>
                                      </m:ctrlPr>
                                    </m:sSupPr>
                                    <m:e>
                                      <m:d>
                                        <m:dPr>
                                          <m:ctrlPr>
                                            <a:rPr lang="de-DE" sz="800" b="0" i="1" smtClean="0">
                                              <a:latin typeface="Cambria Math"/>
                                            </a:rPr>
                                          </m:ctrlPr>
                                        </m:dPr>
                                        <m:e>
                                          <m:f>
                                            <m:fPr>
                                              <m:ctrlPr>
                                                <a:rPr lang="de-DE" sz="800" b="0" i="1" smtClean="0">
                                                  <a:latin typeface="Cambria Math"/>
                                                </a:rPr>
                                              </m:ctrlPr>
                                            </m:fPr>
                                            <m:num>
                                              <m:r>
                                                <a:rPr lang="de-DE" sz="800" b="0" i="1" smtClean="0">
                                                  <a:latin typeface="Cambria Math"/>
                                                </a:rPr>
                                                <m:t>𝑏</m:t>
                                              </m:r>
                                            </m:num>
                                            <m:den>
                                              <m:r>
                                                <a:rPr lang="de-DE" sz="800" b="0" i="1" smtClean="0">
                                                  <a:latin typeface="Cambria Math"/>
                                                </a:rPr>
                                                <m:t>2</m:t>
                                              </m:r>
                                            </m:den>
                                          </m:f>
                                        </m:e>
                                      </m:d>
                                    </m:e>
                                    <m:sup>
                                      <m:r>
                                        <a:rPr lang="de-DE" sz="800" b="0" i="1" smtClean="0">
                                          <a:latin typeface="Cambria Math"/>
                                        </a:rPr>
                                        <m:t>2</m:t>
                                      </m:r>
                                    </m:sup>
                                  </m:sSup>
                                  <m:r>
                                    <a:rPr lang="de-DE" sz="800" b="0" i="1" smtClean="0">
                                      <a:latin typeface="Cambria Math"/>
                                    </a:rPr>
                                    <m:t>−</m:t>
                                  </m:r>
                                  <m:r>
                                    <a:rPr lang="de-DE" sz="800" b="0" i="1" smtClean="0">
                                      <a:latin typeface="Cambria Math"/>
                                    </a:rPr>
                                    <m:t>𝑎𝑐</m:t>
                                  </m:r>
                                </m:e>
                              </m:rad>
                              <m:r>
                                <a:rPr lang="de-DE" sz="800" b="0" i="1" smtClean="0">
                                  <a:latin typeface="Cambria Math"/>
                                </a:rPr>
                                <m:t> </m:t>
                              </m:r>
                            </m:e>
                          </m:d>
                        </m:num>
                        <m:den>
                          <m:r>
                            <a:rPr lang="de-DE" sz="800" b="0" i="1" smtClean="0">
                              <a:latin typeface="Cambria Math"/>
                            </a:rPr>
                            <m:t>𝑎</m:t>
                          </m:r>
                        </m:den>
                      </m:f>
                    </m:oMath>
                  </m:oMathPara>
                </a14:m>
                <a:endParaRPr lang="de-DE" sz="800" dirty="0"/>
              </a:p>
              <a:p>
                <a:r>
                  <a:rPr lang="en-GB" sz="800" dirty="0"/>
                  <a:t>Satz von </a:t>
                </a:r>
                <a:r>
                  <a:rPr lang="en-GB" sz="800" dirty="0" err="1"/>
                  <a:t>Vieta</a:t>
                </a:r>
                <a:r>
                  <a:rPr lang="en-GB" sz="800" dirty="0"/>
                  <a:t>:</a:t>
                </a:r>
              </a:p>
              <a:p>
                <a:pPr/>
                <a14:m>
                  <m:oMathPara xmlns:m="http://schemas.openxmlformats.org/officeDocument/2006/math">
                    <m:oMathParaPr>
                      <m:jc m:val="centerGroup"/>
                    </m:oMathParaPr>
                    <m:oMath xmlns:m="http://schemas.openxmlformats.org/officeDocument/2006/math">
                      <m:r>
                        <a:rPr lang="de-DE" sz="800" i="1">
                          <a:latin typeface="Cambria Math"/>
                        </a:rPr>
                        <m:t>𝑝𝑞</m:t>
                      </m:r>
                      <m:r>
                        <a:rPr lang="de-DE" sz="800" i="1">
                          <a:latin typeface="Cambria Math"/>
                        </a:rPr>
                        <m:t>−</m:t>
                      </m:r>
                      <m:r>
                        <a:rPr lang="de-DE" sz="800" i="1">
                          <a:latin typeface="Cambria Math"/>
                        </a:rPr>
                        <m:t>𝐹𝑜𝑟𝑚𝑒𝑙</m:t>
                      </m:r>
                      <m:r>
                        <a:rPr lang="de-DE" sz="800" i="1">
                          <a:latin typeface="Cambria Math"/>
                        </a:rPr>
                        <m:t>: </m:t>
                      </m:r>
                      <m:sSub>
                        <m:sSubPr>
                          <m:ctrlPr>
                            <a:rPr lang="de-DE" sz="800" i="1">
                              <a:latin typeface="Cambria Math"/>
                            </a:rPr>
                          </m:ctrlPr>
                        </m:sSubPr>
                        <m:e>
                          <m:r>
                            <a:rPr lang="de-DE" sz="800" i="1">
                              <a:latin typeface="Cambria Math"/>
                            </a:rPr>
                            <m:t>𝑥</m:t>
                          </m:r>
                        </m:e>
                        <m:sub>
                          <m:r>
                            <a:rPr lang="de-DE" sz="800" i="1">
                              <a:latin typeface="Cambria Math"/>
                            </a:rPr>
                            <m:t>1</m:t>
                          </m:r>
                        </m:sub>
                      </m:sSub>
                      <m:r>
                        <a:rPr lang="de-DE" sz="800" i="1">
                          <a:latin typeface="Cambria Math"/>
                        </a:rPr>
                        <m:t>+</m:t>
                      </m:r>
                      <m:sSub>
                        <m:sSubPr>
                          <m:ctrlPr>
                            <a:rPr lang="de-DE" sz="800" i="1">
                              <a:latin typeface="Cambria Math"/>
                            </a:rPr>
                          </m:ctrlPr>
                        </m:sSubPr>
                        <m:e>
                          <m:r>
                            <a:rPr lang="de-DE" sz="800" i="1">
                              <a:latin typeface="Cambria Math"/>
                            </a:rPr>
                            <m:t>𝑥</m:t>
                          </m:r>
                        </m:e>
                        <m:sub>
                          <m:r>
                            <a:rPr lang="de-DE" sz="800" i="1">
                              <a:latin typeface="Cambria Math"/>
                            </a:rPr>
                            <m:t>2</m:t>
                          </m:r>
                        </m:sub>
                      </m:sSub>
                      <m:r>
                        <a:rPr lang="de-DE" sz="800" i="1">
                          <a:latin typeface="Cambria Math"/>
                        </a:rPr>
                        <m:t>=−</m:t>
                      </m:r>
                      <m:r>
                        <a:rPr lang="de-DE" sz="800" i="1">
                          <a:latin typeface="Cambria Math"/>
                        </a:rPr>
                        <m:t>𝑝</m:t>
                      </m:r>
                      <m:r>
                        <a:rPr lang="de-DE" sz="800" i="1">
                          <a:latin typeface="Cambria Math"/>
                        </a:rPr>
                        <m:t>   </m:t>
                      </m:r>
                      <m:r>
                        <a:rPr lang="de-DE" sz="800" i="1">
                          <a:latin typeface="Cambria Math"/>
                        </a:rPr>
                        <m:t>𝑢𝑛𝑑</m:t>
                      </m:r>
                      <m:r>
                        <a:rPr lang="de-DE" sz="800" i="1">
                          <a:latin typeface="Cambria Math"/>
                        </a:rPr>
                        <m:t>  </m:t>
                      </m:r>
                      <m:sSub>
                        <m:sSubPr>
                          <m:ctrlPr>
                            <a:rPr lang="de-DE" sz="800" i="1">
                              <a:latin typeface="Cambria Math"/>
                            </a:rPr>
                          </m:ctrlPr>
                        </m:sSubPr>
                        <m:e>
                          <m:r>
                            <a:rPr lang="de-DE" sz="800" i="1">
                              <a:latin typeface="Cambria Math"/>
                            </a:rPr>
                            <m:t>𝑥</m:t>
                          </m:r>
                        </m:e>
                        <m:sub>
                          <m:r>
                            <a:rPr lang="de-DE" sz="800" i="1">
                              <a:latin typeface="Cambria Math"/>
                            </a:rPr>
                            <m:t>1</m:t>
                          </m:r>
                        </m:sub>
                      </m:sSub>
                      <m:r>
                        <a:rPr lang="de-DE" sz="800" i="1">
                          <a:latin typeface="Cambria Math"/>
                        </a:rPr>
                        <m:t>∗</m:t>
                      </m:r>
                      <m:sSub>
                        <m:sSubPr>
                          <m:ctrlPr>
                            <a:rPr lang="de-DE" sz="800" i="1">
                              <a:latin typeface="Cambria Math"/>
                            </a:rPr>
                          </m:ctrlPr>
                        </m:sSubPr>
                        <m:e>
                          <m:r>
                            <a:rPr lang="de-DE" sz="800" i="1">
                              <a:latin typeface="Cambria Math"/>
                            </a:rPr>
                            <m:t>𝑥</m:t>
                          </m:r>
                        </m:e>
                        <m:sub>
                          <m:r>
                            <a:rPr lang="de-DE" sz="800" i="1">
                              <a:latin typeface="Cambria Math"/>
                            </a:rPr>
                            <m:t>2</m:t>
                          </m:r>
                        </m:sub>
                      </m:sSub>
                      <m:r>
                        <a:rPr lang="de-DE" sz="800" i="1">
                          <a:latin typeface="Cambria Math"/>
                        </a:rPr>
                        <m:t>=</m:t>
                      </m:r>
                      <m:r>
                        <a:rPr lang="de-DE" sz="800" i="1">
                          <a:latin typeface="Cambria Math"/>
                        </a:rPr>
                        <m:t>𝑞</m:t>
                      </m:r>
                    </m:oMath>
                  </m:oMathPara>
                </a14:m>
                <a:endParaRPr lang="de-DE" sz="800" dirty="0"/>
              </a:p>
              <a:p>
                <a:pPr/>
                <a14:m>
                  <m:oMathPara xmlns:m="http://schemas.openxmlformats.org/officeDocument/2006/math">
                    <m:oMathParaPr>
                      <m:jc m:val="centerGroup"/>
                    </m:oMathParaPr>
                    <m:oMath xmlns:m="http://schemas.openxmlformats.org/officeDocument/2006/math">
                      <m:sSub>
                        <m:sSubPr>
                          <m:ctrlPr>
                            <a:rPr lang="de-DE" sz="800" i="1">
                              <a:latin typeface="Cambria Math"/>
                            </a:rPr>
                          </m:ctrlPr>
                        </m:sSubPr>
                        <m:e>
                          <m:r>
                            <a:rPr lang="de-DE" sz="800" i="1">
                              <a:latin typeface="Cambria Math"/>
                            </a:rPr>
                            <m:t>𝑀𝑖𝑡𝑡𝑒𝑟𝑛𝑎𝑐h𝑡</m:t>
                          </m:r>
                          <m:r>
                            <a:rPr lang="de-DE" sz="800" i="1">
                              <a:latin typeface="Cambria Math"/>
                            </a:rPr>
                            <m:t>: </m:t>
                          </m:r>
                          <m:r>
                            <a:rPr lang="de-DE" sz="800" i="1">
                              <a:latin typeface="Cambria Math"/>
                            </a:rPr>
                            <m:t>𝑥</m:t>
                          </m:r>
                        </m:e>
                        <m:sub>
                          <m:r>
                            <a:rPr lang="de-DE" sz="800" i="1">
                              <a:latin typeface="Cambria Math"/>
                            </a:rPr>
                            <m:t>1</m:t>
                          </m:r>
                        </m:sub>
                      </m:sSub>
                      <m:r>
                        <a:rPr lang="de-DE" sz="800" i="1">
                          <a:latin typeface="Cambria Math"/>
                        </a:rPr>
                        <m:t>+</m:t>
                      </m:r>
                      <m:sSub>
                        <m:sSubPr>
                          <m:ctrlPr>
                            <a:rPr lang="de-DE" sz="800" i="1">
                              <a:latin typeface="Cambria Math"/>
                            </a:rPr>
                          </m:ctrlPr>
                        </m:sSubPr>
                        <m:e>
                          <m:r>
                            <a:rPr lang="de-DE" sz="800" i="1">
                              <a:latin typeface="Cambria Math"/>
                            </a:rPr>
                            <m:t>𝑥</m:t>
                          </m:r>
                        </m:e>
                        <m:sub>
                          <m:r>
                            <a:rPr lang="de-DE" sz="800" i="1">
                              <a:latin typeface="Cambria Math"/>
                            </a:rPr>
                            <m:t>2</m:t>
                          </m:r>
                        </m:sub>
                      </m:sSub>
                      <m:r>
                        <a:rPr lang="de-DE" sz="800" i="1">
                          <a:latin typeface="Cambria Math"/>
                        </a:rPr>
                        <m:t>=−</m:t>
                      </m:r>
                      <m:f>
                        <m:fPr>
                          <m:ctrlPr>
                            <a:rPr lang="de-DE" sz="800" i="1">
                              <a:latin typeface="Cambria Math"/>
                            </a:rPr>
                          </m:ctrlPr>
                        </m:fPr>
                        <m:num>
                          <m:r>
                            <a:rPr lang="de-DE" sz="800" i="1">
                              <a:latin typeface="Cambria Math"/>
                            </a:rPr>
                            <m:t>𝑏</m:t>
                          </m:r>
                        </m:num>
                        <m:den>
                          <m:r>
                            <a:rPr lang="de-DE" sz="800" i="1">
                              <a:latin typeface="Cambria Math"/>
                            </a:rPr>
                            <m:t>𝑎</m:t>
                          </m:r>
                        </m:den>
                      </m:f>
                      <m:r>
                        <a:rPr lang="de-DE" sz="800" i="1">
                          <a:latin typeface="Cambria Math"/>
                        </a:rPr>
                        <m:t>   </m:t>
                      </m:r>
                      <m:r>
                        <a:rPr lang="de-DE" sz="800" i="1">
                          <a:latin typeface="Cambria Math"/>
                        </a:rPr>
                        <m:t>𝑢𝑛𝑑</m:t>
                      </m:r>
                      <m:r>
                        <a:rPr lang="de-DE" sz="800" i="1">
                          <a:latin typeface="Cambria Math"/>
                        </a:rPr>
                        <m:t>  </m:t>
                      </m:r>
                      <m:sSub>
                        <m:sSubPr>
                          <m:ctrlPr>
                            <a:rPr lang="de-DE" sz="800" i="1">
                              <a:latin typeface="Cambria Math"/>
                            </a:rPr>
                          </m:ctrlPr>
                        </m:sSubPr>
                        <m:e>
                          <m:r>
                            <a:rPr lang="de-DE" sz="800" i="1">
                              <a:latin typeface="Cambria Math"/>
                            </a:rPr>
                            <m:t>𝑥</m:t>
                          </m:r>
                        </m:e>
                        <m:sub>
                          <m:r>
                            <a:rPr lang="de-DE" sz="800" i="1">
                              <a:latin typeface="Cambria Math"/>
                            </a:rPr>
                            <m:t>1</m:t>
                          </m:r>
                        </m:sub>
                      </m:sSub>
                      <m:r>
                        <a:rPr lang="de-DE" sz="800" i="1">
                          <a:latin typeface="Cambria Math"/>
                        </a:rPr>
                        <m:t>∗</m:t>
                      </m:r>
                      <m:sSub>
                        <m:sSubPr>
                          <m:ctrlPr>
                            <a:rPr lang="de-DE" sz="800" i="1">
                              <a:latin typeface="Cambria Math"/>
                            </a:rPr>
                          </m:ctrlPr>
                        </m:sSubPr>
                        <m:e>
                          <m:r>
                            <a:rPr lang="de-DE" sz="800" i="1">
                              <a:latin typeface="Cambria Math"/>
                            </a:rPr>
                            <m:t>𝑥</m:t>
                          </m:r>
                        </m:e>
                        <m:sub>
                          <m:r>
                            <a:rPr lang="de-DE" sz="800" i="1">
                              <a:latin typeface="Cambria Math"/>
                            </a:rPr>
                            <m:t>2</m:t>
                          </m:r>
                        </m:sub>
                      </m:sSub>
                      <m:r>
                        <a:rPr lang="de-DE" sz="800" i="1">
                          <a:latin typeface="Cambria Math"/>
                        </a:rPr>
                        <m:t>=</m:t>
                      </m:r>
                      <m:f>
                        <m:fPr>
                          <m:ctrlPr>
                            <a:rPr lang="de-DE" sz="800" i="1">
                              <a:latin typeface="Cambria Math"/>
                            </a:rPr>
                          </m:ctrlPr>
                        </m:fPr>
                        <m:num>
                          <m:r>
                            <a:rPr lang="de-DE" sz="800" i="1">
                              <a:latin typeface="Cambria Math"/>
                            </a:rPr>
                            <m:t>𝑐</m:t>
                          </m:r>
                        </m:num>
                        <m:den>
                          <m:r>
                            <a:rPr lang="de-DE" sz="800" i="1">
                              <a:latin typeface="Cambria Math"/>
                            </a:rPr>
                            <m:t>𝑎</m:t>
                          </m:r>
                        </m:den>
                      </m:f>
                    </m:oMath>
                  </m:oMathPara>
                </a14:m>
                <a:r>
                  <a:rPr lang="de-DE" sz="800" i="1" dirty="0">
                    <a:latin typeface="Cambria Math"/>
                  </a:rPr>
                  <a:t/>
                </a:r>
                <a:br>
                  <a:rPr lang="de-DE" sz="800" i="1" dirty="0">
                    <a:latin typeface="Cambria Math"/>
                  </a:rPr>
                </a:br>
                <a:endParaRPr lang="de-DE" sz="800" dirty="0"/>
              </a:p>
              <a:p>
                <a:endParaRPr lang="en-GB" sz="800" dirty="0" smtClean="0"/>
              </a:p>
              <a:p>
                <a:endParaRPr lang="de-DE" sz="800" dirty="0"/>
              </a:p>
              <a:p>
                <a:endParaRPr lang="en-GB" sz="800" dirty="0" smtClean="0"/>
              </a:p>
              <a:p>
                <a:endParaRPr lang="en-GB" sz="800" dirty="0"/>
              </a:p>
            </p:txBody>
          </p:sp>
        </mc:Choice>
        <mc:Fallback xmlns="">
          <p:sp>
            <p:nvSpPr>
              <p:cNvPr id="14" name="Textfeld 13"/>
              <p:cNvSpPr txBox="1">
                <a:spLocks noRot="1" noChangeAspect="1" noMove="1" noResize="1" noEditPoints="1" noAdjustHandles="1" noChangeArrowheads="1" noChangeShapeType="1" noTextEdit="1"/>
              </p:cNvSpPr>
              <p:nvPr/>
            </p:nvSpPr>
            <p:spPr>
              <a:xfrm>
                <a:off x="3297600" y="2088232"/>
                <a:ext cx="2305729" cy="1989214"/>
              </a:xfrm>
              <a:prstGeom prst="rect">
                <a:avLst/>
              </a:prstGeom>
              <a:blipFill rotWithShape="1">
                <a:blip r:embed="rId6"/>
                <a:stretch>
                  <a:fillRect l="-1319" t="-2752"/>
                </a:stretch>
              </a:blipFill>
              <a:ln w="3175">
                <a:solidFill>
                  <a:schemeClr val="tx1"/>
                </a:solidFill>
              </a:ln>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5" name="Textfeld 14"/>
              <p:cNvSpPr txBox="1"/>
              <p:nvPr/>
            </p:nvSpPr>
            <p:spPr>
              <a:xfrm>
                <a:off x="0" y="4077446"/>
                <a:ext cx="4641850" cy="1440160"/>
              </a:xfrm>
              <a:prstGeom prst="rect">
                <a:avLst/>
              </a:prstGeom>
              <a:noFill/>
              <a:ln w="3175">
                <a:solidFill>
                  <a:schemeClr val="tx1"/>
                </a:solidFill>
              </a:ln>
            </p:spPr>
            <p:txBody>
              <a:bodyPr wrap="square" lIns="36000" tIns="0" rIns="0" bIns="0" rtlCol="0">
                <a:noAutofit/>
              </a:bodyPr>
              <a:lstStyle/>
              <a:p>
                <a:pPr algn="ctr"/>
                <a:r>
                  <a:rPr lang="en-GB" sz="1100" u="sng" dirty="0" smtClean="0">
                    <a:effectLst>
                      <a:outerShdw blurRad="38100" dist="38100" dir="2700000" algn="tl">
                        <a:srgbClr val="000000">
                          <a:alpha val="43137"/>
                        </a:srgbClr>
                      </a:outerShdw>
                    </a:effectLst>
                  </a:rPr>
                  <a:t>Partialbruchzerlegung</a:t>
                </a:r>
              </a:p>
              <a:p>
                <a14:m>
                  <m:oMath xmlns:m="http://schemas.openxmlformats.org/officeDocument/2006/math">
                    <m:f>
                      <m:fPr>
                        <m:ctrlPr>
                          <a:rPr lang="en-GB" sz="1050" i="1">
                            <a:latin typeface="Cambria Math"/>
                          </a:rPr>
                        </m:ctrlPr>
                      </m:fPr>
                      <m:num>
                        <m:r>
                          <m:rPr>
                            <m:sty m:val="p"/>
                          </m:rPr>
                          <a:rPr lang="de-DE" sz="1050" i="0">
                            <a:latin typeface="Cambria Math"/>
                          </a:rPr>
                          <m:t>Z</m:t>
                        </m:r>
                        <m:d>
                          <m:dPr>
                            <m:ctrlPr>
                              <a:rPr lang="en-GB" sz="1050" i="1">
                                <a:latin typeface="Cambria Math"/>
                              </a:rPr>
                            </m:ctrlPr>
                          </m:dPr>
                          <m:e>
                            <m:r>
                              <m:rPr>
                                <m:sty m:val="p"/>
                              </m:rPr>
                              <a:rPr lang="de-DE" sz="1050" i="0">
                                <a:latin typeface="Cambria Math"/>
                              </a:rPr>
                              <m:t>x</m:t>
                            </m:r>
                          </m:e>
                        </m:d>
                      </m:num>
                      <m:den>
                        <m:r>
                          <m:rPr>
                            <m:sty m:val="p"/>
                          </m:rPr>
                          <a:rPr lang="de-DE" sz="1050" i="0">
                            <a:latin typeface="Cambria Math"/>
                          </a:rPr>
                          <m:t>N</m:t>
                        </m:r>
                        <m:d>
                          <m:dPr>
                            <m:ctrlPr>
                              <a:rPr lang="en-GB" sz="1050" i="1">
                                <a:latin typeface="Cambria Math"/>
                              </a:rPr>
                            </m:ctrlPr>
                          </m:dPr>
                          <m:e>
                            <m:r>
                              <m:rPr>
                                <m:sty m:val="p"/>
                              </m:rPr>
                              <a:rPr lang="de-DE" sz="1050" i="0">
                                <a:latin typeface="Cambria Math"/>
                              </a:rPr>
                              <m:t>x</m:t>
                            </m:r>
                          </m:e>
                        </m:d>
                      </m:den>
                    </m:f>
                  </m:oMath>
                </a14:m>
                <a:r>
                  <a:rPr lang="de-DE" sz="800" dirty="0" smtClean="0"/>
                  <a:t>Wenn Zählergrad Z(x) &lt; </a:t>
                </a:r>
                <a:r>
                  <a:rPr lang="de-DE" sz="800" dirty="0" err="1" smtClean="0"/>
                  <a:t>Nennergrad</a:t>
                </a:r>
                <a:r>
                  <a:rPr lang="de-DE" sz="800" dirty="0" smtClean="0"/>
                  <a:t> N(x) dann Partialbruchzerlegung, sonst erst </a:t>
                </a:r>
                <a:r>
                  <a:rPr lang="de-DE" sz="800" dirty="0" err="1" smtClean="0"/>
                  <a:t>Polynomdividson</a:t>
                </a:r>
                <a:endParaRPr lang="de-DE" sz="800" dirty="0" smtClean="0"/>
              </a:p>
              <a:p>
                <a:pPr marL="228600" indent="-228600">
                  <a:buAutoNum type="arabicPeriod"/>
                </a:pPr>
                <a:r>
                  <a:rPr lang="de-DE" sz="800" dirty="0" smtClean="0"/>
                  <a:t>Nullstellen suchen: n-</a:t>
                </a:r>
                <a:r>
                  <a:rPr lang="de-DE" sz="800" dirty="0" err="1" smtClean="0"/>
                  <a:t>ter</a:t>
                </a:r>
                <a:r>
                  <a:rPr lang="de-DE" sz="800" dirty="0" smtClean="0"/>
                  <a:t> Grad = n Nullstellen (Aber </a:t>
                </a:r>
                <a:r>
                  <a:rPr lang="de-DE" sz="800" b="1" dirty="0" smtClean="0"/>
                  <a:t>Achtung</a:t>
                </a:r>
                <a:r>
                  <a:rPr lang="de-DE" sz="800" dirty="0" smtClean="0"/>
                  <a:t>! es können identische Nullstellen sein)</a:t>
                </a:r>
              </a:p>
              <a:p>
                <a:pPr marL="228600" indent="-228600">
                  <a:buAutoNum type="arabicPeriod"/>
                </a:pPr>
                <a:r>
                  <a:rPr lang="de-DE" sz="800" dirty="0" smtClean="0"/>
                  <a:t>Ansatz: Anzahl der Koeffizienten: </a:t>
                </a:r>
                <a:r>
                  <a:rPr lang="de-DE" sz="800" dirty="0" err="1" smtClean="0"/>
                  <a:t>Nennergrad</a:t>
                </a:r>
                <a:r>
                  <a:rPr lang="de-DE" sz="800" dirty="0" smtClean="0"/>
                  <a:t>: Bsp. </a:t>
                </a:r>
                <a14:m>
                  <m:oMath xmlns:m="http://schemas.openxmlformats.org/officeDocument/2006/math">
                    <m:sSup>
                      <m:sSupPr>
                        <m:ctrlPr>
                          <a:rPr lang="en-GB" sz="800" i="1">
                            <a:latin typeface="Cambria Math"/>
                          </a:rPr>
                        </m:ctrlPr>
                      </m:sSupPr>
                      <m:e>
                        <m:d>
                          <m:dPr>
                            <m:ctrlPr>
                              <a:rPr lang="en-GB" sz="800" i="1">
                                <a:latin typeface="Cambria Math"/>
                              </a:rPr>
                            </m:ctrlPr>
                          </m:dPr>
                          <m:e>
                            <m:r>
                              <m:rPr>
                                <m:sty m:val="p"/>
                              </m:rPr>
                              <a:rPr lang="de-DE" sz="800" i="0">
                                <a:latin typeface="Cambria Math"/>
                              </a:rPr>
                              <m:t>x</m:t>
                            </m:r>
                            <m:r>
                              <a:rPr lang="de-DE" sz="800" i="0">
                                <a:latin typeface="Cambria Math"/>
                              </a:rPr>
                              <m:t>−</m:t>
                            </m:r>
                            <m:r>
                              <m:rPr>
                                <m:sty m:val="p"/>
                              </m:rPr>
                              <a:rPr lang="de-DE" sz="800" i="0">
                                <a:latin typeface="Cambria Math"/>
                              </a:rPr>
                              <m:t>a</m:t>
                            </m:r>
                          </m:e>
                        </m:d>
                      </m:e>
                      <m:sup>
                        <m:r>
                          <m:rPr>
                            <m:sty m:val="p"/>
                          </m:rPr>
                          <a:rPr lang="de-DE" sz="800" i="0">
                            <a:latin typeface="Cambria Math"/>
                          </a:rPr>
                          <m:t>n</m:t>
                        </m:r>
                      </m:sup>
                    </m:sSup>
                    <m:r>
                      <a:rPr lang="de-DE" sz="800" i="0">
                        <a:latin typeface="Cambria Math"/>
                      </a:rPr>
                      <m:t>=</m:t>
                    </m:r>
                    <m:f>
                      <m:fPr>
                        <m:ctrlPr>
                          <a:rPr lang="en-GB" sz="800" i="1">
                            <a:latin typeface="Cambria Math"/>
                          </a:rPr>
                        </m:ctrlPr>
                      </m:fPr>
                      <m:num>
                        <m:r>
                          <m:rPr>
                            <m:sty m:val="p"/>
                          </m:rPr>
                          <a:rPr lang="de-DE" sz="800" i="0">
                            <a:latin typeface="Cambria Math"/>
                          </a:rPr>
                          <m:t>A</m:t>
                        </m:r>
                      </m:num>
                      <m:den>
                        <m:r>
                          <m:rPr>
                            <m:sty m:val="p"/>
                          </m:rPr>
                          <a:rPr lang="de-DE" sz="800" i="0">
                            <a:latin typeface="Cambria Math"/>
                          </a:rPr>
                          <m:t>x</m:t>
                        </m:r>
                        <m:r>
                          <a:rPr lang="de-DE" sz="800" i="0">
                            <a:latin typeface="Cambria Math"/>
                          </a:rPr>
                          <m:t>−</m:t>
                        </m:r>
                        <m:r>
                          <m:rPr>
                            <m:sty m:val="p"/>
                          </m:rPr>
                          <a:rPr lang="de-DE" sz="800" i="0">
                            <a:latin typeface="Cambria Math"/>
                          </a:rPr>
                          <m:t>a</m:t>
                        </m:r>
                      </m:den>
                    </m:f>
                    <m:r>
                      <a:rPr lang="de-DE" sz="800" i="0">
                        <a:latin typeface="Cambria Math"/>
                      </a:rPr>
                      <m:t>+</m:t>
                    </m:r>
                    <m:f>
                      <m:fPr>
                        <m:ctrlPr>
                          <a:rPr lang="en-GB" sz="800" i="1">
                            <a:latin typeface="Cambria Math"/>
                          </a:rPr>
                        </m:ctrlPr>
                      </m:fPr>
                      <m:num>
                        <m:r>
                          <m:rPr>
                            <m:sty m:val="p"/>
                          </m:rPr>
                          <a:rPr lang="de-DE" sz="800" i="0">
                            <a:latin typeface="Cambria Math"/>
                          </a:rPr>
                          <m:t>B</m:t>
                        </m:r>
                      </m:num>
                      <m:den>
                        <m:sSup>
                          <m:sSupPr>
                            <m:ctrlPr>
                              <a:rPr lang="en-GB" sz="800" i="1">
                                <a:latin typeface="Cambria Math"/>
                              </a:rPr>
                            </m:ctrlPr>
                          </m:sSupPr>
                          <m:e>
                            <m:d>
                              <m:dPr>
                                <m:ctrlPr>
                                  <a:rPr lang="en-GB" sz="800" i="1">
                                    <a:latin typeface="Cambria Math"/>
                                  </a:rPr>
                                </m:ctrlPr>
                              </m:dPr>
                              <m:e>
                                <m:r>
                                  <m:rPr>
                                    <m:sty m:val="p"/>
                                  </m:rPr>
                                  <a:rPr lang="de-DE" sz="800" i="0">
                                    <a:latin typeface="Cambria Math"/>
                                  </a:rPr>
                                  <m:t>x</m:t>
                                </m:r>
                                <m:r>
                                  <a:rPr lang="de-DE" sz="800" i="0">
                                    <a:latin typeface="Cambria Math"/>
                                  </a:rPr>
                                  <m:t>−</m:t>
                                </m:r>
                                <m:r>
                                  <m:rPr>
                                    <m:sty m:val="p"/>
                                  </m:rPr>
                                  <a:rPr lang="de-DE" sz="800" i="0">
                                    <a:latin typeface="Cambria Math"/>
                                  </a:rPr>
                                  <m:t>a</m:t>
                                </m:r>
                              </m:e>
                            </m:d>
                          </m:e>
                          <m:sup>
                            <m:r>
                              <a:rPr lang="de-DE" sz="800" i="0">
                                <a:latin typeface="Cambria Math"/>
                              </a:rPr>
                              <m:t>2</m:t>
                            </m:r>
                          </m:sup>
                        </m:sSup>
                      </m:den>
                    </m:f>
                    <m:r>
                      <a:rPr lang="de-DE" sz="800" i="0">
                        <a:latin typeface="Cambria Math"/>
                      </a:rPr>
                      <m:t>+…+</m:t>
                    </m:r>
                    <m:f>
                      <m:fPr>
                        <m:ctrlPr>
                          <a:rPr lang="en-GB" sz="800" i="1">
                            <a:latin typeface="Cambria Math"/>
                          </a:rPr>
                        </m:ctrlPr>
                      </m:fPr>
                      <m:num>
                        <m:r>
                          <m:rPr>
                            <m:sty m:val="p"/>
                          </m:rPr>
                          <a:rPr lang="de-DE" sz="800" i="0">
                            <a:latin typeface="Cambria Math"/>
                          </a:rPr>
                          <m:t>Z</m:t>
                        </m:r>
                      </m:num>
                      <m:den>
                        <m:sSup>
                          <m:sSupPr>
                            <m:ctrlPr>
                              <a:rPr lang="en-GB" sz="800" i="1">
                                <a:latin typeface="Cambria Math"/>
                              </a:rPr>
                            </m:ctrlPr>
                          </m:sSupPr>
                          <m:e>
                            <m:d>
                              <m:dPr>
                                <m:ctrlPr>
                                  <a:rPr lang="en-GB" sz="800" i="1">
                                    <a:latin typeface="Cambria Math"/>
                                  </a:rPr>
                                </m:ctrlPr>
                              </m:dPr>
                              <m:e>
                                <m:r>
                                  <m:rPr>
                                    <m:sty m:val="p"/>
                                  </m:rPr>
                                  <a:rPr lang="de-DE" sz="800" i="0">
                                    <a:latin typeface="Cambria Math"/>
                                  </a:rPr>
                                  <m:t>x</m:t>
                                </m:r>
                                <m:r>
                                  <a:rPr lang="de-DE" sz="800" i="0">
                                    <a:latin typeface="Cambria Math"/>
                                  </a:rPr>
                                  <m:t>−</m:t>
                                </m:r>
                                <m:r>
                                  <m:rPr>
                                    <m:sty m:val="p"/>
                                  </m:rPr>
                                  <a:rPr lang="de-DE" sz="800" i="0">
                                    <a:latin typeface="Cambria Math"/>
                                  </a:rPr>
                                  <m:t>a</m:t>
                                </m:r>
                              </m:e>
                            </m:d>
                          </m:e>
                          <m:sup>
                            <m:r>
                              <m:rPr>
                                <m:sty m:val="p"/>
                              </m:rPr>
                              <a:rPr lang="de-DE" sz="800" i="0">
                                <a:latin typeface="Cambria Math"/>
                              </a:rPr>
                              <m:t>n</m:t>
                            </m:r>
                          </m:sup>
                        </m:sSup>
                      </m:den>
                    </m:f>
                  </m:oMath>
                </a14:m>
                <a:r>
                  <a:rPr lang="de-DE" sz="800" dirty="0" smtClean="0"/>
                  <a:t/>
                </a:r>
                <a:br>
                  <a:rPr lang="de-DE" sz="800" dirty="0" smtClean="0"/>
                </a:br>
                <a:r>
                  <a:rPr lang="de-DE" sz="800" dirty="0" smtClean="0"/>
                  <a:t>Beachte: </a:t>
                </a:r>
                <a14:m>
                  <m:oMath xmlns:m="http://schemas.openxmlformats.org/officeDocument/2006/math">
                    <m:sSup>
                      <m:sSupPr>
                        <m:ctrlPr>
                          <a:rPr lang="de-DE" sz="800" b="0" i="1" smtClean="0">
                            <a:latin typeface="Cambria Math"/>
                          </a:rPr>
                        </m:ctrlPr>
                      </m:sSupPr>
                      <m:e>
                        <m:d>
                          <m:dPr>
                            <m:ctrlPr>
                              <a:rPr lang="de-DE" sz="800" b="0" i="1" smtClean="0">
                                <a:latin typeface="Cambria Math"/>
                              </a:rPr>
                            </m:ctrlPr>
                          </m:dPr>
                          <m:e>
                            <m:sSup>
                              <m:sSupPr>
                                <m:ctrlPr>
                                  <a:rPr lang="de-DE" sz="800" b="0" i="1" smtClean="0">
                                    <a:latin typeface="Cambria Math"/>
                                  </a:rPr>
                                </m:ctrlPr>
                              </m:sSupPr>
                              <m:e>
                                <m:r>
                                  <m:rPr>
                                    <m:sty m:val="p"/>
                                  </m:rPr>
                                  <a:rPr lang="de-DE" sz="800" b="0" i="0" smtClean="0">
                                    <a:latin typeface="Cambria Math"/>
                                  </a:rPr>
                                  <m:t>x</m:t>
                                </m:r>
                              </m:e>
                              <m:sup>
                                <m:r>
                                  <a:rPr lang="de-DE" sz="800" b="0" i="0" smtClean="0">
                                    <a:latin typeface="Cambria Math"/>
                                  </a:rPr>
                                  <m:t>2</m:t>
                                </m:r>
                              </m:sup>
                            </m:sSup>
                            <m:r>
                              <a:rPr lang="de-DE" sz="800" b="0" i="0" smtClean="0">
                                <a:latin typeface="Cambria Math"/>
                              </a:rPr>
                              <m:t>−1</m:t>
                            </m:r>
                          </m:e>
                        </m:d>
                      </m:e>
                      <m:sup>
                        <m:r>
                          <a:rPr lang="de-DE" sz="800" b="0" i="0" smtClean="0">
                            <a:latin typeface="Cambria Math"/>
                          </a:rPr>
                          <m:t>2</m:t>
                        </m:r>
                      </m:sup>
                    </m:sSup>
                    <m:r>
                      <a:rPr lang="de-DE" sz="800" b="0" i="0" smtClean="0">
                        <a:latin typeface="Cambria Math"/>
                      </a:rPr>
                      <m:t>⇒</m:t>
                    </m:r>
                  </m:oMath>
                </a14:m>
                <a:r>
                  <a:rPr lang="de-DE" sz="800" dirty="0" smtClean="0"/>
                  <a:t>(x+1)(x-1), aber </a:t>
                </a:r>
                <a14:m>
                  <m:oMath xmlns:m="http://schemas.openxmlformats.org/officeDocument/2006/math">
                    <m:sSup>
                      <m:sSupPr>
                        <m:ctrlPr>
                          <a:rPr lang="de-DE" sz="900" b="0" i="1" smtClean="0">
                            <a:latin typeface="Cambria Math"/>
                          </a:rPr>
                        </m:ctrlPr>
                      </m:sSupPr>
                      <m:e>
                        <m:d>
                          <m:dPr>
                            <m:ctrlPr>
                              <a:rPr lang="de-DE" sz="900" b="0" i="1" smtClean="0">
                                <a:latin typeface="Cambria Math"/>
                              </a:rPr>
                            </m:ctrlPr>
                          </m:dPr>
                          <m:e>
                            <m:sSup>
                              <m:sSupPr>
                                <m:ctrlPr>
                                  <a:rPr lang="de-DE" sz="900" b="0" i="1" smtClean="0">
                                    <a:latin typeface="Cambria Math"/>
                                  </a:rPr>
                                </m:ctrlPr>
                              </m:sSupPr>
                              <m:e>
                                <m:r>
                                  <m:rPr>
                                    <m:sty m:val="p"/>
                                  </m:rPr>
                                  <a:rPr lang="de-DE" sz="900" b="0" i="0" smtClean="0">
                                    <a:latin typeface="Cambria Math"/>
                                  </a:rPr>
                                  <m:t>x</m:t>
                                </m:r>
                              </m:e>
                              <m:sup>
                                <m:r>
                                  <a:rPr lang="de-DE" sz="900" b="0" i="0" smtClean="0">
                                    <a:latin typeface="Cambria Math"/>
                                  </a:rPr>
                                  <m:t>2</m:t>
                                </m:r>
                              </m:sup>
                            </m:sSup>
                            <m:r>
                              <a:rPr lang="de-DE" sz="900" b="0" i="0" smtClean="0">
                                <a:latin typeface="Cambria Math"/>
                              </a:rPr>
                              <m:t>+1</m:t>
                            </m:r>
                          </m:e>
                        </m:d>
                      </m:e>
                      <m:sup>
                        <m:r>
                          <a:rPr lang="de-DE" sz="900" b="0" i="0" smtClean="0">
                            <a:latin typeface="Cambria Math"/>
                          </a:rPr>
                          <m:t>2</m:t>
                        </m:r>
                      </m:sup>
                    </m:sSup>
                    <m:r>
                      <a:rPr lang="de-DE" sz="900" b="0" i="0" smtClean="0">
                        <a:latin typeface="Cambria Math"/>
                      </a:rPr>
                      <m:t>⇒</m:t>
                    </m:r>
                    <m:f>
                      <m:fPr>
                        <m:ctrlPr>
                          <a:rPr lang="de-DE" sz="900" b="0" i="1" smtClean="0">
                            <a:latin typeface="Cambria Math"/>
                          </a:rPr>
                        </m:ctrlPr>
                      </m:fPr>
                      <m:num>
                        <m:r>
                          <m:rPr>
                            <m:sty m:val="p"/>
                          </m:rPr>
                          <a:rPr lang="de-DE" sz="900" b="0" i="0" smtClean="0">
                            <a:latin typeface="Cambria Math"/>
                          </a:rPr>
                          <m:t>Bx</m:t>
                        </m:r>
                        <m:r>
                          <a:rPr lang="de-DE" sz="900" b="0" i="0" smtClean="0">
                            <a:latin typeface="Cambria Math"/>
                          </a:rPr>
                          <m:t>+</m:t>
                        </m:r>
                        <m:r>
                          <m:rPr>
                            <m:sty m:val="p"/>
                          </m:rPr>
                          <a:rPr lang="de-DE" sz="900" b="0" i="0" smtClean="0">
                            <a:latin typeface="Cambria Math"/>
                          </a:rPr>
                          <m:t>C</m:t>
                        </m:r>
                      </m:num>
                      <m:den>
                        <m:sSup>
                          <m:sSupPr>
                            <m:ctrlPr>
                              <a:rPr lang="de-DE" sz="900" b="0" i="1" smtClean="0">
                                <a:latin typeface="Cambria Math"/>
                              </a:rPr>
                            </m:ctrlPr>
                          </m:sSupPr>
                          <m:e>
                            <m:r>
                              <m:rPr>
                                <m:sty m:val="p"/>
                              </m:rPr>
                              <a:rPr lang="de-DE" sz="900" b="0" i="0" smtClean="0">
                                <a:latin typeface="Cambria Math"/>
                              </a:rPr>
                              <m:t>x</m:t>
                            </m:r>
                          </m:e>
                          <m:sup>
                            <m:r>
                              <a:rPr lang="de-DE" sz="900" b="0" i="0" smtClean="0">
                                <a:latin typeface="Cambria Math"/>
                              </a:rPr>
                              <m:t>2</m:t>
                            </m:r>
                          </m:sup>
                        </m:sSup>
                        <m:r>
                          <a:rPr lang="de-DE" sz="900" b="0" i="0" smtClean="0">
                            <a:latin typeface="Cambria Math"/>
                          </a:rPr>
                          <m:t>+1</m:t>
                        </m:r>
                      </m:den>
                    </m:f>
                    <m:r>
                      <a:rPr lang="de-DE" sz="900" b="0" i="0" smtClean="0">
                        <a:latin typeface="Cambria Math"/>
                      </a:rPr>
                      <m:t> </m:t>
                    </m:r>
                  </m:oMath>
                </a14:m>
                <a:endParaRPr lang="de-DE" sz="900" dirty="0" smtClean="0"/>
              </a:p>
              <a:p>
                <a:pPr marL="228600" indent="-228600">
                  <a:buAutoNum type="arabicPeriod"/>
                </a:pPr>
                <a:r>
                  <a:rPr lang="de-DE" sz="800" dirty="0" err="1" smtClean="0"/>
                  <a:t>Koeffizientenvergleich</a:t>
                </a:r>
                <a:r>
                  <a:rPr lang="de-DE" sz="800" dirty="0" smtClean="0"/>
                  <a:t>: </a:t>
                </a:r>
              </a:p>
              <a:p>
                <a:pPr marL="685800" lvl="1" indent="-228600">
                  <a:buFont typeface="Arial" panose="020B0604020202020204" pitchFamily="34" charset="0"/>
                  <a:buChar char="•"/>
                </a:pPr>
                <a:r>
                  <a:rPr lang="de-DE" sz="800" dirty="0" smtClean="0"/>
                  <a:t>Brüche wegmultiplizieren</a:t>
                </a:r>
              </a:p>
              <a:p>
                <a:pPr marL="685800" lvl="1" indent="-228600">
                  <a:buFont typeface="Arial" panose="020B0604020202020204" pitchFamily="34" charset="0"/>
                  <a:buChar char="•"/>
                </a:pPr>
                <a:r>
                  <a:rPr lang="de-DE" sz="800" dirty="0" smtClean="0"/>
                  <a:t>sortieren (Koeffizienten ausklammern)</a:t>
                </a:r>
              </a:p>
              <a:p>
                <a:pPr marL="685800" lvl="1" indent="-228600">
                  <a:buFont typeface="Arial" panose="020B0604020202020204" pitchFamily="34" charset="0"/>
                  <a:buChar char="•"/>
                </a:pPr>
                <a:r>
                  <a:rPr lang="de-DE" sz="800" dirty="0" smtClean="0"/>
                  <a:t>Lineares Gleichungssystem</a:t>
                </a:r>
              </a:p>
              <a:p>
                <a:pPr marL="228600" indent="-228600">
                  <a:buAutoNum type="arabicPeriod"/>
                </a:pPr>
                <a:endParaRPr lang="de-DE" sz="800" dirty="0" smtClean="0"/>
              </a:p>
            </p:txBody>
          </p:sp>
        </mc:Choice>
        <mc:Fallback xmlns="">
          <p:sp>
            <p:nvSpPr>
              <p:cNvPr id="15" name="Textfeld 14"/>
              <p:cNvSpPr txBox="1">
                <a:spLocks noRot="1" noChangeAspect="1" noMove="1" noResize="1" noEditPoints="1" noAdjustHandles="1" noChangeArrowheads="1" noChangeShapeType="1" noTextEdit="1"/>
              </p:cNvSpPr>
              <p:nvPr/>
            </p:nvSpPr>
            <p:spPr>
              <a:xfrm>
                <a:off x="0" y="4077446"/>
                <a:ext cx="4641850" cy="1440160"/>
              </a:xfrm>
              <a:prstGeom prst="rect">
                <a:avLst/>
              </a:prstGeom>
              <a:blipFill rotWithShape="1">
                <a:blip r:embed="rId7"/>
                <a:stretch>
                  <a:fillRect l="-656" t="-3797" b="-2532"/>
                </a:stretch>
              </a:blipFill>
              <a:ln w="3175">
                <a:solidFill>
                  <a:schemeClr val="tx1"/>
                </a:solidFill>
              </a:ln>
            </p:spPr>
            <p:txBody>
              <a:bodyPr/>
              <a:lstStyle/>
              <a:p>
                <a:r>
                  <a:rPr lang="de-DE">
                    <a:noFill/>
                  </a:rPr>
                  <a:t> </a:t>
                </a:r>
              </a:p>
            </p:txBody>
          </p:sp>
        </mc:Fallback>
      </mc:AlternateContent>
      <p:pic>
        <p:nvPicPr>
          <p:cNvPr id="1026"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130062" y="1287704"/>
            <a:ext cx="1697321" cy="7970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mc:AlternateContent xmlns:mc="http://schemas.openxmlformats.org/markup-compatibility/2006">
        <mc:Choice xmlns:a14="http://schemas.microsoft.com/office/drawing/2010/main" Requires="a14">
          <p:sp>
            <p:nvSpPr>
              <p:cNvPr id="2" name="Textfeld 1"/>
              <p:cNvSpPr txBox="1"/>
              <p:nvPr/>
            </p:nvSpPr>
            <p:spPr>
              <a:xfrm>
                <a:off x="6953399" y="0"/>
                <a:ext cx="2190601" cy="2304256"/>
              </a:xfrm>
              <a:prstGeom prst="rect">
                <a:avLst/>
              </a:prstGeom>
              <a:noFill/>
              <a:ln w="3175">
                <a:solidFill>
                  <a:schemeClr val="tx1"/>
                </a:solidFill>
              </a:ln>
            </p:spPr>
            <p:txBody>
              <a:bodyPr wrap="square" lIns="36000" tIns="0" rIns="0" bIns="0" rtlCol="0">
                <a:noAutofit/>
              </a:bodyPr>
              <a:lstStyle/>
              <a:p>
                <a:r>
                  <a:rPr lang="en-GB" sz="1100" u="sng" dirty="0">
                    <a:effectLst>
                      <a:outerShdw blurRad="38100" dist="38100" dir="2700000" algn="tl">
                        <a:srgbClr val="000000">
                          <a:alpha val="43137"/>
                        </a:srgbClr>
                      </a:outerShdw>
                    </a:effectLst>
                  </a:rPr>
                  <a:t>Reinperiodische </a:t>
                </a:r>
                <a:r>
                  <a:rPr lang="en-GB" sz="1100" u="sng" dirty="0" err="1">
                    <a:effectLst>
                      <a:outerShdw blurRad="38100" dist="38100" dir="2700000" algn="tl">
                        <a:srgbClr val="000000">
                          <a:alpha val="43137"/>
                        </a:srgbClr>
                      </a:outerShdw>
                    </a:effectLst>
                  </a:rPr>
                  <a:t>Zahl</a:t>
                </a:r>
                <a:r>
                  <a:rPr lang="en-GB" sz="1100" u="sng" dirty="0">
                    <a:effectLst>
                      <a:outerShdw blurRad="38100" dist="38100" dir="2700000" algn="tl">
                        <a:srgbClr val="000000">
                          <a:alpha val="43137"/>
                        </a:srgbClr>
                      </a:outerShdw>
                    </a:effectLst>
                  </a:rPr>
                  <a:t>:</a:t>
                </a:r>
              </a:p>
              <a:p>
                <a:pPr/>
                <a14:m>
                  <m:oMathPara xmlns:m="http://schemas.openxmlformats.org/officeDocument/2006/math">
                    <m:oMathParaPr>
                      <m:jc m:val="left"/>
                    </m:oMathParaPr>
                    <m:oMath xmlns:m="http://schemas.openxmlformats.org/officeDocument/2006/math">
                      <m:r>
                        <m:rPr>
                          <m:sty m:val="p"/>
                        </m:rPr>
                        <a:rPr lang="de-DE" sz="800">
                          <a:latin typeface="Cambria Math"/>
                        </a:rPr>
                        <m:t>Beispiel</m:t>
                      </m:r>
                      <m:r>
                        <a:rPr lang="de-DE" sz="800">
                          <a:latin typeface="Cambria Math"/>
                        </a:rPr>
                        <m:t> 0,</m:t>
                      </m:r>
                      <m:acc>
                        <m:accPr>
                          <m:chr m:val="̅"/>
                          <m:ctrlPr>
                            <a:rPr lang="de-DE" sz="800" i="1">
                              <a:latin typeface="Cambria Math"/>
                            </a:rPr>
                          </m:ctrlPr>
                        </m:accPr>
                        <m:e>
                          <m:r>
                            <a:rPr lang="de-DE" sz="800">
                              <a:latin typeface="Cambria Math"/>
                            </a:rPr>
                            <m:t>123</m:t>
                          </m:r>
                        </m:e>
                      </m:acc>
                    </m:oMath>
                  </m:oMathPara>
                </a14:m>
                <a:endParaRPr lang="de-DE" sz="800" dirty="0"/>
              </a:p>
              <a:p>
                <a:r>
                  <a:rPr lang="de-DE" sz="800" dirty="0"/>
                  <a:t>Weil die Periode </a:t>
                </a:r>
                <a:r>
                  <a:rPr lang="de-DE" sz="800" b="1" dirty="0"/>
                  <a:t>3</a:t>
                </a:r>
                <a:r>
                  <a:rPr lang="de-DE" sz="800" dirty="0"/>
                  <a:t> Ziffern lang ist, nimmst du das 1000-fache der Zahl:</a:t>
                </a:r>
              </a:p>
              <a:p>
                <a14:m>
                  <m:oMath xmlns:m="http://schemas.openxmlformats.org/officeDocument/2006/math">
                    <m:r>
                      <a:rPr lang="de-DE" sz="800">
                        <a:latin typeface="Cambria Math"/>
                      </a:rPr>
                      <m:t>0,</m:t>
                    </m:r>
                    <m:acc>
                      <m:accPr>
                        <m:chr m:val="̅"/>
                        <m:ctrlPr>
                          <a:rPr lang="de-DE" sz="800" i="1">
                            <a:latin typeface="Cambria Math"/>
                          </a:rPr>
                        </m:ctrlPr>
                      </m:accPr>
                      <m:e>
                        <m:r>
                          <a:rPr lang="de-DE" sz="800">
                            <a:latin typeface="Cambria Math"/>
                          </a:rPr>
                          <m:t>123</m:t>
                        </m:r>
                      </m:e>
                    </m:acc>
                    <m:r>
                      <a:rPr lang="de-DE" sz="800" i="1">
                        <a:latin typeface="Cambria Math"/>
                      </a:rPr>
                      <m:t>∗1000=123,</m:t>
                    </m:r>
                    <m:acc>
                      <m:accPr>
                        <m:chr m:val="̅"/>
                        <m:ctrlPr>
                          <a:rPr lang="de-DE" sz="800" i="1">
                            <a:latin typeface="Cambria Math"/>
                          </a:rPr>
                        </m:ctrlPr>
                      </m:accPr>
                      <m:e>
                        <m:r>
                          <a:rPr lang="de-DE" sz="800" i="1">
                            <a:latin typeface="Cambria Math"/>
                          </a:rPr>
                          <m:t>123</m:t>
                        </m:r>
                      </m:e>
                    </m:acc>
                    <m:r>
                      <a:rPr lang="de-DE" sz="800" i="1">
                        <a:latin typeface="Cambria Math"/>
                      </a:rPr>
                      <m:t>  →</m:t>
                    </m:r>
                  </m:oMath>
                </a14:m>
                <a:r>
                  <a:rPr lang="de-DE" sz="800" dirty="0"/>
                  <a:t>Von dieser Zahl kannst du </a:t>
                </a:r>
                <a14:m>
                  <m:oMath xmlns:m="http://schemas.openxmlformats.org/officeDocument/2006/math">
                    <m:r>
                      <a:rPr lang="de-DE" sz="800">
                        <a:latin typeface="Cambria Math"/>
                      </a:rPr>
                      <m:t>0,</m:t>
                    </m:r>
                    <m:acc>
                      <m:accPr>
                        <m:chr m:val="̅"/>
                        <m:ctrlPr>
                          <a:rPr lang="de-DE" sz="800" i="1">
                            <a:latin typeface="Cambria Math"/>
                          </a:rPr>
                        </m:ctrlPr>
                      </m:accPr>
                      <m:e>
                        <m:r>
                          <a:rPr lang="de-DE" sz="800">
                            <a:latin typeface="Cambria Math"/>
                          </a:rPr>
                          <m:t>123</m:t>
                        </m:r>
                      </m:e>
                    </m:acc>
                  </m:oMath>
                </a14:m>
                <a:r>
                  <a:rPr lang="de-DE" sz="800" dirty="0"/>
                  <a:t> leicht abziehen.</a:t>
                </a:r>
              </a:p>
              <a:p>
                <a:r>
                  <a:rPr lang="de-DE" sz="800" dirty="0"/>
                  <a:t>Bei beiden Zahlen wiederholen sich dieselben Ziffern hinter dem Komma unendlich oft.</a:t>
                </a:r>
              </a:p>
              <a:p>
                <a:pPr/>
                <a14:m>
                  <m:oMathPara xmlns:m="http://schemas.openxmlformats.org/officeDocument/2006/math">
                    <m:oMathParaPr>
                      <m:jc m:val="centerGroup"/>
                    </m:oMathParaPr>
                    <m:oMath xmlns:m="http://schemas.openxmlformats.org/officeDocument/2006/math">
                      <m:r>
                        <a:rPr lang="de-DE" sz="800">
                          <a:latin typeface="Cambria Math"/>
                        </a:rPr>
                        <m:t>123,</m:t>
                      </m:r>
                      <m:acc>
                        <m:accPr>
                          <m:chr m:val="̅"/>
                          <m:ctrlPr>
                            <a:rPr lang="de-DE" sz="800" i="1">
                              <a:latin typeface="Cambria Math"/>
                            </a:rPr>
                          </m:ctrlPr>
                        </m:accPr>
                        <m:e>
                          <m:r>
                            <a:rPr lang="de-DE" sz="800">
                              <a:latin typeface="Cambria Math"/>
                            </a:rPr>
                            <m:t>123</m:t>
                          </m:r>
                        </m:e>
                      </m:acc>
                      <m:r>
                        <a:rPr lang="de-DE" sz="800" i="1">
                          <a:latin typeface="Cambria Math"/>
                        </a:rPr>
                        <m:t>−</m:t>
                      </m:r>
                      <m:r>
                        <a:rPr lang="de-DE" sz="800">
                          <a:latin typeface="Cambria Math"/>
                        </a:rPr>
                        <m:t>  0,</m:t>
                      </m:r>
                      <m:acc>
                        <m:accPr>
                          <m:chr m:val="̅"/>
                          <m:ctrlPr>
                            <a:rPr lang="de-DE" sz="800" i="1">
                              <a:latin typeface="Cambria Math"/>
                            </a:rPr>
                          </m:ctrlPr>
                        </m:accPr>
                        <m:e>
                          <m:r>
                            <a:rPr lang="de-DE" sz="800">
                              <a:latin typeface="Cambria Math"/>
                            </a:rPr>
                            <m:t>123</m:t>
                          </m:r>
                        </m:e>
                      </m:acc>
                      <m:r>
                        <a:rPr lang="de-DE" sz="800" i="1">
                          <a:latin typeface="Cambria Math"/>
                        </a:rPr>
                        <m:t>=</m:t>
                      </m:r>
                      <m:r>
                        <a:rPr lang="de-DE" sz="800">
                          <a:latin typeface="Cambria Math"/>
                        </a:rPr>
                        <m:t>123</m:t>
                      </m:r>
                    </m:oMath>
                  </m:oMathPara>
                </a14:m>
                <a:endParaRPr lang="de-DE" sz="800" dirty="0"/>
              </a:p>
              <a:p>
                <a:r>
                  <a:rPr lang="de-DE" sz="800" dirty="0"/>
                  <a:t>Wenn du vom Tausendfachen einer Zahl die Zahl einmal abziehst, hast du das 999-fache der Zahl.</a:t>
                </a:r>
              </a:p>
              <a:p>
                <a:r>
                  <a:rPr lang="de-DE" sz="800" dirty="0"/>
                  <a:t>Du hast also herausgefunden:</a:t>
                </a:r>
              </a:p>
              <a:p>
                <a:pPr/>
                <a14:m>
                  <m:oMathPara xmlns:m="http://schemas.openxmlformats.org/officeDocument/2006/math">
                    <m:oMathParaPr>
                      <m:jc m:val="centerGroup"/>
                    </m:oMathParaPr>
                    <m:oMath xmlns:m="http://schemas.openxmlformats.org/officeDocument/2006/math">
                      <m:r>
                        <a:rPr lang="de-DE" sz="800">
                          <a:latin typeface="Cambria Math"/>
                        </a:rPr>
                        <m:t>0,</m:t>
                      </m:r>
                      <m:acc>
                        <m:accPr>
                          <m:chr m:val="̅"/>
                          <m:ctrlPr>
                            <a:rPr lang="de-DE" sz="800" i="1">
                              <a:latin typeface="Cambria Math"/>
                            </a:rPr>
                          </m:ctrlPr>
                        </m:accPr>
                        <m:e>
                          <m:r>
                            <a:rPr lang="de-DE" sz="800">
                              <a:latin typeface="Cambria Math"/>
                            </a:rPr>
                            <m:t>123</m:t>
                          </m:r>
                        </m:e>
                      </m:acc>
                      <m:r>
                        <a:rPr lang="de-DE" sz="800" i="1">
                          <a:latin typeface="Cambria Math"/>
                        </a:rPr>
                        <m:t>∗999=123</m:t>
                      </m:r>
                    </m:oMath>
                  </m:oMathPara>
                </a14:m>
                <a:endParaRPr lang="de-DE" sz="800" dirty="0"/>
              </a:p>
              <a:p>
                <a:r>
                  <a:rPr lang="de-DE" sz="800" dirty="0"/>
                  <a:t>Wenn du die Umkehraufgabe bildest, erhältst du </a:t>
                </a:r>
                <a14:m>
                  <m:oMath xmlns:m="http://schemas.openxmlformats.org/officeDocument/2006/math">
                    <m:r>
                      <a:rPr lang="de-DE" sz="800">
                        <a:latin typeface="Cambria Math"/>
                      </a:rPr>
                      <m:t>0,</m:t>
                    </m:r>
                    <m:acc>
                      <m:accPr>
                        <m:chr m:val="̅"/>
                        <m:ctrlPr>
                          <a:rPr lang="de-DE" sz="800" i="1">
                            <a:latin typeface="Cambria Math"/>
                          </a:rPr>
                        </m:ctrlPr>
                      </m:accPr>
                      <m:e>
                        <m:r>
                          <a:rPr lang="de-DE" sz="800">
                            <a:latin typeface="Cambria Math"/>
                          </a:rPr>
                          <m:t>123</m:t>
                        </m:r>
                      </m:e>
                    </m:acc>
                    <m:r>
                      <a:rPr lang="de-DE" sz="800" i="1">
                        <a:latin typeface="Cambria Math"/>
                      </a:rPr>
                      <m:t>=123÷999=</m:t>
                    </m:r>
                    <m:f>
                      <m:fPr>
                        <m:ctrlPr>
                          <a:rPr lang="de-DE" sz="800" i="1">
                            <a:latin typeface="Cambria Math"/>
                          </a:rPr>
                        </m:ctrlPr>
                      </m:fPr>
                      <m:num>
                        <m:r>
                          <a:rPr lang="de-DE" sz="800" i="1">
                            <a:latin typeface="Cambria Math"/>
                          </a:rPr>
                          <m:t>123</m:t>
                        </m:r>
                      </m:num>
                      <m:den>
                        <m:r>
                          <a:rPr lang="de-DE" sz="800" i="1">
                            <a:latin typeface="Cambria Math"/>
                          </a:rPr>
                          <m:t>999</m:t>
                        </m:r>
                      </m:den>
                    </m:f>
                    <m:r>
                      <a:rPr lang="de-DE" sz="800" i="1">
                        <a:latin typeface="Cambria Math"/>
                      </a:rPr>
                      <m:t>=</m:t>
                    </m:r>
                    <m:f>
                      <m:fPr>
                        <m:ctrlPr>
                          <a:rPr lang="de-DE" sz="800" i="1">
                            <a:latin typeface="Cambria Math"/>
                          </a:rPr>
                        </m:ctrlPr>
                      </m:fPr>
                      <m:num>
                        <m:r>
                          <a:rPr lang="de-DE" sz="800" i="1">
                            <a:latin typeface="Cambria Math"/>
                          </a:rPr>
                          <m:t>41</m:t>
                        </m:r>
                      </m:num>
                      <m:den>
                        <m:r>
                          <a:rPr lang="de-DE" sz="800" i="1">
                            <a:latin typeface="Cambria Math"/>
                          </a:rPr>
                          <m:t>333</m:t>
                        </m:r>
                      </m:den>
                    </m:f>
                  </m:oMath>
                </a14:m>
                <a:endParaRPr lang="de-DE" sz="800" dirty="0"/>
              </a:p>
              <a:p>
                <a:r>
                  <a:rPr lang="de-DE" sz="800" dirty="0"/>
                  <a:t>Auf diesem Weg ist es dir gelungen, die sofort-periodische Dezimalzahl in einen Bruch umzuwandeln.</a:t>
                </a:r>
              </a:p>
              <a:p>
                <a:endParaRPr lang="de-DE" sz="800" u="sng" dirty="0" smtClean="0">
                  <a:effectLst>
                    <a:outerShdw blurRad="38100" dist="38100" dir="2700000" algn="tl">
                      <a:srgbClr val="000000">
                        <a:alpha val="43137"/>
                      </a:srgbClr>
                    </a:outerShdw>
                  </a:effectLst>
                </a:endParaRPr>
              </a:p>
            </p:txBody>
          </p:sp>
        </mc:Choice>
        <mc:Fallback>
          <p:sp>
            <p:nvSpPr>
              <p:cNvPr id="2" name="Textfeld 1"/>
              <p:cNvSpPr txBox="1">
                <a:spLocks noRot="1" noChangeAspect="1" noMove="1" noResize="1" noEditPoints="1" noAdjustHandles="1" noChangeArrowheads="1" noChangeShapeType="1" noTextEdit="1"/>
              </p:cNvSpPr>
              <p:nvPr/>
            </p:nvSpPr>
            <p:spPr>
              <a:xfrm>
                <a:off x="6953399" y="0"/>
                <a:ext cx="2190601" cy="2304256"/>
              </a:xfrm>
              <a:prstGeom prst="rect">
                <a:avLst/>
              </a:prstGeom>
              <a:blipFill rotWithShape="1">
                <a:blip r:embed="rId9"/>
                <a:stretch>
                  <a:fillRect l="-2778" t="-2375" b="-2111"/>
                </a:stretch>
              </a:blipFill>
              <a:ln w="3175">
                <a:solidFill>
                  <a:schemeClr val="tx1"/>
                </a:solidFill>
              </a:ln>
            </p:spPr>
            <p:txBody>
              <a:bodyPr/>
              <a:lstStyle/>
              <a:p>
                <a:r>
                  <a:rPr lang="de-DE">
                    <a:noFill/>
                  </a:rPr>
                  <a:t> </a:t>
                </a:r>
              </a:p>
            </p:txBody>
          </p:sp>
        </mc:Fallback>
      </mc:AlternateContent>
      <mc:AlternateContent xmlns:mc="http://schemas.openxmlformats.org/markup-compatibility/2006">
        <mc:Choice xmlns:a14="http://schemas.microsoft.com/office/drawing/2010/main" Requires="a14">
          <p:sp>
            <p:nvSpPr>
              <p:cNvPr id="16" name="Rechteck 15"/>
              <p:cNvSpPr>
                <a:spLocks/>
              </p:cNvSpPr>
              <p:nvPr/>
            </p:nvSpPr>
            <p:spPr>
              <a:xfrm>
                <a:off x="5242351" y="4365104"/>
                <a:ext cx="3105472" cy="1728192"/>
              </a:xfrm>
              <a:prstGeom prst="rect">
                <a:avLst/>
              </a:prstGeom>
              <a:ln w="3175">
                <a:solidFill>
                  <a:schemeClr val="tx1"/>
                </a:solidFill>
              </a:ln>
            </p:spPr>
            <p:txBody>
              <a:bodyPr wrap="square">
                <a:noAutofit/>
              </a:bodyPr>
              <a:lstStyle/>
              <a:p>
                <a:pPr algn="ctr"/>
                <a:r>
                  <a:rPr lang="de-DE" sz="1100" u="sng" dirty="0" smtClean="0">
                    <a:effectLst>
                      <a:outerShdw blurRad="38100" dist="38100" dir="2700000" algn="tl">
                        <a:srgbClr val="000000">
                          <a:alpha val="43137"/>
                        </a:srgbClr>
                      </a:outerShdw>
                    </a:effectLst>
                    <a:latin typeface="Cambria Math"/>
                  </a:rPr>
                  <a:t>Berechnung von komplexen Einheitswurzeln</a:t>
                </a:r>
                <a:br>
                  <a:rPr lang="de-DE" sz="1100" u="sng" dirty="0" smtClean="0">
                    <a:effectLst>
                      <a:outerShdw blurRad="38100" dist="38100" dir="2700000" algn="tl">
                        <a:srgbClr val="000000">
                          <a:alpha val="43137"/>
                        </a:srgbClr>
                      </a:outerShdw>
                    </a:effectLst>
                    <a:latin typeface="Cambria Math"/>
                  </a:rPr>
                </a:br>
                <a:endParaRPr lang="de-DE" sz="800" u="sng" dirty="0" smtClean="0">
                  <a:effectLst>
                    <a:outerShdw blurRad="38100" dist="38100" dir="2700000" algn="tl">
                      <a:srgbClr val="000000">
                        <a:alpha val="43137"/>
                      </a:srgbClr>
                    </a:outerShdw>
                  </a:effectLst>
                  <a:latin typeface="Cambria Math"/>
                </a:endParaRPr>
              </a:p>
              <a:p>
                <a:pPr/>
                <a14:m>
                  <m:oMathPara xmlns:m="http://schemas.openxmlformats.org/officeDocument/2006/math">
                    <m:oMathParaPr>
                      <m:jc m:val="left"/>
                    </m:oMathParaPr>
                    <m:oMath xmlns:m="http://schemas.openxmlformats.org/officeDocument/2006/math">
                      <m:sSup>
                        <m:sSupPr>
                          <m:ctrlPr>
                            <a:rPr lang="de-DE" sz="800" i="1">
                              <a:latin typeface="Cambria Math"/>
                            </a:rPr>
                          </m:ctrlPr>
                        </m:sSupPr>
                        <m:e>
                          <m:r>
                            <a:rPr lang="de-DE" sz="800" i="1">
                              <a:latin typeface="Cambria Math"/>
                            </a:rPr>
                            <m:t>𝑧</m:t>
                          </m:r>
                        </m:e>
                        <m:sup>
                          <m:r>
                            <a:rPr lang="de-DE" sz="800" i="1">
                              <a:latin typeface="Cambria Math"/>
                            </a:rPr>
                            <m:t>𝑛</m:t>
                          </m:r>
                        </m:sup>
                      </m:sSup>
                      <m:r>
                        <a:rPr lang="de-DE" sz="800">
                          <a:latin typeface="Cambria Math"/>
                        </a:rPr>
                        <m:t>=</m:t>
                      </m:r>
                      <m:r>
                        <m:rPr>
                          <m:sty m:val="p"/>
                        </m:rPr>
                        <a:rPr lang="de-DE" sz="800">
                          <a:latin typeface="Cambria Math"/>
                        </a:rPr>
                        <m:t>w</m:t>
                      </m:r>
                      <m:r>
                        <a:rPr lang="de-DE" sz="800">
                          <a:latin typeface="Cambria Math"/>
                        </a:rPr>
                        <m:t>=</m:t>
                      </m:r>
                      <m:r>
                        <m:rPr>
                          <m:sty m:val="p"/>
                        </m:rPr>
                        <a:rPr lang="de-DE" sz="800">
                          <a:latin typeface="Cambria Math"/>
                        </a:rPr>
                        <m:t>r</m:t>
                      </m:r>
                      <m:r>
                        <a:rPr lang="de-DE" sz="800">
                          <a:latin typeface="Cambria Math"/>
                        </a:rPr>
                        <m:t>∗</m:t>
                      </m:r>
                      <m:sSup>
                        <m:sSupPr>
                          <m:ctrlPr>
                            <a:rPr lang="de-DE" sz="800" i="1">
                              <a:latin typeface="Cambria Math"/>
                            </a:rPr>
                          </m:ctrlPr>
                        </m:sSupPr>
                        <m:e>
                          <m:r>
                            <m:rPr>
                              <m:sty m:val="p"/>
                            </m:rPr>
                            <a:rPr lang="de-DE" sz="800">
                              <a:latin typeface="Cambria Math"/>
                            </a:rPr>
                            <m:t>e</m:t>
                          </m:r>
                        </m:e>
                        <m:sup>
                          <m:r>
                            <m:rPr>
                              <m:sty m:val="p"/>
                            </m:rPr>
                            <a:rPr lang="de-DE" sz="800">
                              <a:latin typeface="Cambria Math"/>
                            </a:rPr>
                            <m:t>i</m:t>
                          </m:r>
                          <m:d>
                            <m:dPr>
                              <m:ctrlPr>
                                <a:rPr lang="de-DE" sz="800" i="1">
                                  <a:latin typeface="Cambria Math"/>
                                </a:rPr>
                              </m:ctrlPr>
                            </m:dPr>
                            <m:e>
                              <m:sSub>
                                <m:sSubPr>
                                  <m:ctrlPr>
                                    <a:rPr lang="de-DE" sz="800" i="1">
                                      <a:latin typeface="Cambria Math"/>
                                    </a:rPr>
                                  </m:ctrlPr>
                                </m:sSubPr>
                                <m:e>
                                  <m:r>
                                    <a:rPr lang="de-DE" sz="800" i="1">
                                      <a:latin typeface="Cambria Math"/>
                                    </a:rPr>
                                    <m:t>𝜑</m:t>
                                  </m:r>
                                </m:e>
                                <m:sub>
                                  <m:r>
                                    <a:rPr lang="de-DE" sz="800" i="1">
                                      <a:latin typeface="Cambria Math"/>
                                    </a:rPr>
                                    <m:t>0</m:t>
                                  </m:r>
                                </m:sub>
                              </m:sSub>
                              <m:r>
                                <a:rPr lang="de-DE" sz="800" i="1">
                                  <a:latin typeface="Cambria Math"/>
                                </a:rPr>
                                <m:t>+2</m:t>
                              </m:r>
                              <m:r>
                                <a:rPr lang="de-DE" sz="800" i="1">
                                  <a:latin typeface="Cambria Math"/>
                                </a:rPr>
                                <m:t>𝑘</m:t>
                              </m:r>
                              <m:r>
                                <a:rPr lang="de-DE" sz="800" i="1">
                                  <a:latin typeface="Cambria Math"/>
                                </a:rPr>
                                <m:t>𝜋</m:t>
                              </m:r>
                            </m:e>
                          </m:d>
                        </m:sup>
                      </m:sSup>
                      <m:r>
                        <a:rPr lang="de-DE" sz="800">
                          <a:latin typeface="Cambria Math"/>
                        </a:rPr>
                        <m:t> </m:t>
                      </m:r>
                    </m:oMath>
                  </m:oMathPara>
                </a14:m>
                <a:endParaRPr lang="de-DE" sz="800" dirty="0">
                  <a:latin typeface="Cambria Math"/>
                </a:endParaRPr>
              </a:p>
              <a:p>
                <a14:m>
                  <m:oMath xmlns:m="http://schemas.openxmlformats.org/officeDocument/2006/math">
                    <m:groupChr>
                      <m:groupChrPr>
                        <m:chr m:val="⇒"/>
                        <m:pos m:val="top"/>
                        <m:ctrlPr>
                          <a:rPr lang="de-DE" sz="800" i="1">
                            <a:latin typeface="Cambria Math"/>
                          </a:rPr>
                        </m:ctrlPr>
                      </m:groupChrPr>
                      <m:e>
                        <m:r>
                          <m:rPr>
                            <m:brk m:alnAt="1"/>
                          </m:rPr>
                          <a:rPr lang="de-DE" sz="800" i="1">
                            <a:latin typeface="Cambria Math"/>
                          </a:rPr>
                          <m:t> </m:t>
                        </m:r>
                      </m:e>
                    </m:groupChr>
                    <m:r>
                      <a:rPr lang="de-DE" sz="800" i="1">
                        <a:latin typeface="Cambria Math"/>
                      </a:rPr>
                      <m:t> </m:t>
                    </m:r>
                    <m:sSub>
                      <m:sSubPr>
                        <m:ctrlPr>
                          <a:rPr lang="de-DE" sz="800" i="1">
                            <a:latin typeface="Cambria Math"/>
                          </a:rPr>
                        </m:ctrlPr>
                      </m:sSubPr>
                      <m:e>
                        <m:r>
                          <a:rPr lang="de-DE" sz="800" i="1">
                            <a:latin typeface="Cambria Math"/>
                          </a:rPr>
                          <m:t>𝑧</m:t>
                        </m:r>
                      </m:e>
                      <m:sub>
                        <m:r>
                          <a:rPr lang="de-DE" sz="800" i="1">
                            <a:latin typeface="Cambria Math"/>
                          </a:rPr>
                          <m:t>𝑘</m:t>
                        </m:r>
                        <m:r>
                          <a:rPr lang="de-DE" sz="800" i="1">
                            <a:latin typeface="Cambria Math"/>
                          </a:rPr>
                          <m:t>+1</m:t>
                        </m:r>
                      </m:sub>
                    </m:sSub>
                    <m:r>
                      <a:rPr lang="de-DE" sz="800" i="1">
                        <a:latin typeface="Cambria Math"/>
                      </a:rPr>
                      <m:t>=</m:t>
                    </m:r>
                    <m:rad>
                      <m:radPr>
                        <m:ctrlPr>
                          <a:rPr lang="de-DE" sz="800" i="1">
                            <a:latin typeface="Cambria Math"/>
                          </a:rPr>
                        </m:ctrlPr>
                      </m:radPr>
                      <m:deg>
                        <m:r>
                          <m:rPr>
                            <m:brk m:alnAt="7"/>
                          </m:rPr>
                          <a:rPr lang="de-DE" sz="800" i="1">
                            <a:latin typeface="Cambria Math"/>
                          </a:rPr>
                          <m:t>𝑛</m:t>
                        </m:r>
                      </m:deg>
                      <m:e>
                        <m:r>
                          <a:rPr lang="de-DE" sz="800" i="1">
                            <a:latin typeface="Cambria Math"/>
                          </a:rPr>
                          <m:t>𝑟</m:t>
                        </m:r>
                      </m:e>
                    </m:rad>
                    <m:sSup>
                      <m:sSupPr>
                        <m:ctrlPr>
                          <a:rPr lang="de-DE" sz="800" i="1">
                            <a:latin typeface="Cambria Math"/>
                          </a:rPr>
                        </m:ctrlPr>
                      </m:sSupPr>
                      <m:e>
                        <m:r>
                          <a:rPr lang="de-DE" sz="800" i="1">
                            <a:latin typeface="Cambria Math"/>
                          </a:rPr>
                          <m:t>𝑒</m:t>
                        </m:r>
                      </m:e>
                      <m:sup>
                        <m:f>
                          <m:fPr>
                            <m:ctrlPr>
                              <a:rPr lang="de-DE" sz="800" i="1">
                                <a:latin typeface="Cambria Math"/>
                              </a:rPr>
                            </m:ctrlPr>
                          </m:fPr>
                          <m:num>
                            <m:r>
                              <a:rPr lang="de-DE" sz="800" i="1">
                                <a:latin typeface="Cambria Math"/>
                              </a:rPr>
                              <m:t>𝑖</m:t>
                            </m:r>
                            <m:d>
                              <m:dPr>
                                <m:ctrlPr>
                                  <a:rPr lang="de-DE" sz="800" i="1">
                                    <a:latin typeface="Cambria Math"/>
                                  </a:rPr>
                                </m:ctrlPr>
                              </m:dPr>
                              <m:e>
                                <m:r>
                                  <a:rPr lang="de-DE" sz="800" i="1">
                                    <a:latin typeface="Cambria Math"/>
                                  </a:rPr>
                                  <m:t>𝜑</m:t>
                                </m:r>
                                <m:r>
                                  <a:rPr lang="de-DE" sz="800" i="1">
                                    <a:latin typeface="Cambria Math"/>
                                  </a:rPr>
                                  <m:t>+2</m:t>
                                </m:r>
                                <m:r>
                                  <a:rPr lang="de-DE" sz="800" i="1">
                                    <a:latin typeface="Cambria Math"/>
                                  </a:rPr>
                                  <m:t>𝑘</m:t>
                                </m:r>
                                <m:r>
                                  <a:rPr lang="de-DE" sz="800" i="1">
                                    <a:latin typeface="Cambria Math"/>
                                  </a:rPr>
                                  <m:t>𝜋</m:t>
                                </m:r>
                              </m:e>
                            </m:d>
                          </m:num>
                          <m:den>
                            <m:r>
                              <a:rPr lang="de-DE" sz="800" i="1">
                                <a:latin typeface="Cambria Math"/>
                              </a:rPr>
                              <m:t>𝑛</m:t>
                            </m:r>
                          </m:den>
                        </m:f>
                      </m:sup>
                    </m:sSup>
                    <m:r>
                      <a:rPr lang="de-DE" sz="800" i="1">
                        <a:latin typeface="Cambria Math"/>
                      </a:rPr>
                      <m:t>=</m:t>
                    </m:r>
                    <m:rad>
                      <m:radPr>
                        <m:ctrlPr>
                          <a:rPr lang="de-DE" sz="800" i="1">
                            <a:latin typeface="Cambria Math"/>
                          </a:rPr>
                        </m:ctrlPr>
                      </m:radPr>
                      <m:deg>
                        <m:r>
                          <m:rPr>
                            <m:brk m:alnAt="7"/>
                          </m:rPr>
                          <a:rPr lang="de-DE" sz="800" i="1">
                            <a:latin typeface="Cambria Math"/>
                          </a:rPr>
                          <m:t>𝑛</m:t>
                        </m:r>
                      </m:deg>
                      <m:e>
                        <m:r>
                          <a:rPr lang="de-DE" sz="800" i="1">
                            <a:latin typeface="Cambria Math"/>
                          </a:rPr>
                          <m:t>𝑟</m:t>
                        </m:r>
                      </m:e>
                    </m:rad>
                    <m:d>
                      <m:dPr>
                        <m:begChr m:val="["/>
                        <m:endChr m:val="]"/>
                        <m:ctrlPr>
                          <a:rPr lang="de-DE" sz="800" i="1">
                            <a:latin typeface="Cambria Math"/>
                          </a:rPr>
                        </m:ctrlPr>
                      </m:dPr>
                      <m:e>
                        <m:func>
                          <m:funcPr>
                            <m:ctrlPr>
                              <a:rPr lang="de-DE" sz="800" i="1">
                                <a:latin typeface="Cambria Math"/>
                              </a:rPr>
                            </m:ctrlPr>
                          </m:funcPr>
                          <m:fName>
                            <m:r>
                              <m:rPr>
                                <m:sty m:val="p"/>
                              </m:rPr>
                              <a:rPr lang="de-DE" sz="800">
                                <a:latin typeface="Cambria Math"/>
                              </a:rPr>
                              <m:t>cos</m:t>
                            </m:r>
                          </m:fName>
                          <m:e>
                            <m:d>
                              <m:dPr>
                                <m:ctrlPr>
                                  <a:rPr lang="de-DE" sz="800" i="1">
                                    <a:latin typeface="Cambria Math"/>
                                  </a:rPr>
                                </m:ctrlPr>
                              </m:dPr>
                              <m:e>
                                <m:f>
                                  <m:fPr>
                                    <m:ctrlPr>
                                      <a:rPr lang="de-DE" sz="800" i="1">
                                        <a:latin typeface="Cambria Math"/>
                                      </a:rPr>
                                    </m:ctrlPr>
                                  </m:fPr>
                                  <m:num>
                                    <m:sSub>
                                      <m:sSubPr>
                                        <m:ctrlPr>
                                          <a:rPr lang="de-DE" sz="800" i="1">
                                            <a:latin typeface="Cambria Math"/>
                                          </a:rPr>
                                        </m:ctrlPr>
                                      </m:sSubPr>
                                      <m:e>
                                        <m:r>
                                          <a:rPr lang="de-DE" sz="800" i="1">
                                            <a:latin typeface="Cambria Math"/>
                                          </a:rPr>
                                          <m:t>𝜑</m:t>
                                        </m:r>
                                      </m:e>
                                      <m:sub>
                                        <m:r>
                                          <a:rPr lang="de-DE" sz="800" i="1">
                                            <a:latin typeface="Cambria Math"/>
                                          </a:rPr>
                                          <m:t>0</m:t>
                                        </m:r>
                                      </m:sub>
                                    </m:sSub>
                                    <m:r>
                                      <a:rPr lang="de-DE" sz="800" i="1">
                                        <a:latin typeface="Cambria Math"/>
                                      </a:rPr>
                                      <m:t>+2</m:t>
                                    </m:r>
                                    <m:r>
                                      <a:rPr lang="de-DE" sz="800" i="1">
                                        <a:latin typeface="Cambria Math"/>
                                      </a:rPr>
                                      <m:t>𝑘</m:t>
                                    </m:r>
                                    <m:r>
                                      <a:rPr lang="de-DE" sz="800" i="1">
                                        <a:latin typeface="Cambria Math"/>
                                      </a:rPr>
                                      <m:t>𝜋</m:t>
                                    </m:r>
                                  </m:num>
                                  <m:den>
                                    <m:r>
                                      <a:rPr lang="de-DE" sz="800" i="1">
                                        <a:latin typeface="Cambria Math"/>
                                      </a:rPr>
                                      <m:t>𝑛</m:t>
                                    </m:r>
                                  </m:den>
                                </m:f>
                              </m:e>
                            </m:d>
                            <m:r>
                              <a:rPr lang="de-DE" sz="800" i="1">
                                <a:latin typeface="Cambria Math"/>
                              </a:rPr>
                              <m:t>+</m:t>
                            </m:r>
                            <m:r>
                              <a:rPr lang="de-DE" sz="800" i="1">
                                <a:latin typeface="Cambria Math"/>
                              </a:rPr>
                              <m:t>𝑖𝑠𝑖𝑛</m:t>
                            </m:r>
                            <m:d>
                              <m:dPr>
                                <m:ctrlPr>
                                  <a:rPr lang="de-DE" sz="800" i="1">
                                    <a:latin typeface="Cambria Math"/>
                                  </a:rPr>
                                </m:ctrlPr>
                              </m:dPr>
                              <m:e>
                                <m:f>
                                  <m:fPr>
                                    <m:ctrlPr>
                                      <a:rPr lang="de-DE" sz="800" i="1">
                                        <a:latin typeface="Cambria Math"/>
                                      </a:rPr>
                                    </m:ctrlPr>
                                  </m:fPr>
                                  <m:num>
                                    <m:sSub>
                                      <m:sSubPr>
                                        <m:ctrlPr>
                                          <a:rPr lang="de-DE" sz="800" i="1">
                                            <a:latin typeface="Cambria Math"/>
                                          </a:rPr>
                                        </m:ctrlPr>
                                      </m:sSubPr>
                                      <m:e>
                                        <m:r>
                                          <a:rPr lang="de-DE" sz="800" i="1">
                                            <a:latin typeface="Cambria Math"/>
                                          </a:rPr>
                                          <m:t>𝜑</m:t>
                                        </m:r>
                                      </m:e>
                                      <m:sub>
                                        <m:r>
                                          <a:rPr lang="de-DE" sz="800" i="1">
                                            <a:latin typeface="Cambria Math"/>
                                          </a:rPr>
                                          <m:t>0</m:t>
                                        </m:r>
                                      </m:sub>
                                    </m:sSub>
                                    <m:r>
                                      <a:rPr lang="de-DE" sz="800" i="1">
                                        <a:latin typeface="Cambria Math"/>
                                      </a:rPr>
                                      <m:t>+2</m:t>
                                    </m:r>
                                    <m:r>
                                      <a:rPr lang="de-DE" sz="800" i="1">
                                        <a:latin typeface="Cambria Math"/>
                                      </a:rPr>
                                      <m:t>𝑘</m:t>
                                    </m:r>
                                    <m:r>
                                      <a:rPr lang="de-DE" sz="800" i="1">
                                        <a:latin typeface="Cambria Math"/>
                                      </a:rPr>
                                      <m:t>𝜋</m:t>
                                    </m:r>
                                  </m:num>
                                  <m:den>
                                    <m:r>
                                      <a:rPr lang="de-DE" sz="800" i="1">
                                        <a:latin typeface="Cambria Math"/>
                                      </a:rPr>
                                      <m:t>𝑛</m:t>
                                    </m:r>
                                  </m:den>
                                </m:f>
                              </m:e>
                            </m:d>
                          </m:e>
                        </m:func>
                      </m:e>
                    </m:d>
                  </m:oMath>
                </a14:m>
                <a:r>
                  <a:rPr lang="de-DE" sz="800" i="1" dirty="0">
                    <a:latin typeface="Cambria Math"/>
                  </a:rPr>
                  <a:t> </a:t>
                </a:r>
              </a:p>
              <a:p>
                <a:pPr/>
                <a14:m>
                  <m:oMathPara xmlns:m="http://schemas.openxmlformats.org/officeDocument/2006/math">
                    <m:oMathParaPr>
                      <m:jc m:val="left"/>
                    </m:oMathParaPr>
                    <m:oMath xmlns:m="http://schemas.openxmlformats.org/officeDocument/2006/math">
                      <m:r>
                        <a:rPr lang="de-DE" sz="600" i="1">
                          <a:latin typeface="Cambria Math"/>
                        </a:rPr>
                        <m:t>𝑘</m:t>
                      </m:r>
                      <m:r>
                        <a:rPr lang="de-DE" sz="600" i="1">
                          <a:latin typeface="Cambria Math"/>
                        </a:rPr>
                        <m:t>=0,…,</m:t>
                      </m:r>
                      <m:r>
                        <a:rPr lang="de-DE" sz="600" i="1">
                          <a:latin typeface="Cambria Math"/>
                        </a:rPr>
                        <m:t>𝑛</m:t>
                      </m:r>
                      <m:r>
                        <a:rPr lang="de-DE" sz="600" i="1">
                          <a:latin typeface="Cambria Math"/>
                        </a:rPr>
                        <m:t>−1</m:t>
                      </m:r>
                    </m:oMath>
                  </m:oMathPara>
                </a14:m>
                <a:endParaRPr lang="de-DE" sz="600" b="0" i="1" dirty="0" smtClean="0">
                  <a:latin typeface="Cambria Math"/>
                </a:endParaRPr>
              </a:p>
              <a:p>
                <a:pPr/>
                <a14:m>
                  <m:oMathPara xmlns:m="http://schemas.openxmlformats.org/officeDocument/2006/math">
                    <m:oMathParaPr>
                      <m:jc m:val="left"/>
                    </m:oMathParaPr>
                    <m:oMath xmlns:m="http://schemas.openxmlformats.org/officeDocument/2006/math">
                      <m:sSub>
                        <m:sSubPr>
                          <m:ctrlPr>
                            <a:rPr lang="de-DE" sz="600" b="0" i="1" smtClean="0">
                              <a:latin typeface="Cambria Math"/>
                            </a:rPr>
                          </m:ctrlPr>
                        </m:sSubPr>
                        <m:e>
                          <m:r>
                            <a:rPr lang="de-DE" sz="600" b="0" i="1" smtClean="0">
                              <a:latin typeface="Cambria Math"/>
                            </a:rPr>
                            <m:t>𝑧</m:t>
                          </m:r>
                        </m:e>
                        <m:sub>
                          <m:r>
                            <a:rPr lang="de-DE" sz="600" b="0" i="1" smtClean="0">
                              <a:latin typeface="Cambria Math"/>
                            </a:rPr>
                            <m:t>1</m:t>
                          </m:r>
                        </m:sub>
                      </m:sSub>
                      <m:r>
                        <a:rPr lang="de-DE" sz="600" i="1">
                          <a:latin typeface="Cambria Math"/>
                        </a:rPr>
                        <m:t> </m:t>
                      </m:r>
                      <m:r>
                        <a:rPr lang="de-DE" sz="600" i="1">
                          <a:latin typeface="Cambria Math"/>
                        </a:rPr>
                        <m:t>𝑚𝑖𝑡</m:t>
                      </m:r>
                      <m:r>
                        <a:rPr lang="de-DE" sz="600" i="1">
                          <a:latin typeface="Cambria Math"/>
                        </a:rPr>
                        <m:t> </m:t>
                      </m:r>
                      <m:r>
                        <a:rPr lang="de-DE" sz="600" i="1">
                          <a:latin typeface="Cambria Math"/>
                        </a:rPr>
                        <m:t>𝑘</m:t>
                      </m:r>
                      <m:r>
                        <a:rPr lang="de-DE" sz="600" i="1">
                          <a:latin typeface="Cambria Math"/>
                        </a:rPr>
                        <m:t>=0    </m:t>
                      </m:r>
                      <m:r>
                        <a:rPr lang="de-DE" sz="600" i="1">
                          <a:latin typeface="Cambria Math"/>
                        </a:rPr>
                        <m:t>h𝑒𝑖</m:t>
                      </m:r>
                      <m:r>
                        <a:rPr lang="de-DE" sz="600" i="1">
                          <a:latin typeface="Cambria Math"/>
                        </a:rPr>
                        <m:t>ß</m:t>
                      </m:r>
                      <m:r>
                        <a:rPr lang="de-DE" sz="600" i="1">
                          <a:latin typeface="Cambria Math"/>
                        </a:rPr>
                        <m:t>𝑡</m:t>
                      </m:r>
                      <m:r>
                        <a:rPr lang="de-DE" sz="600" i="1">
                          <a:latin typeface="Cambria Math"/>
                        </a:rPr>
                        <m:t> </m:t>
                      </m:r>
                      <m:r>
                        <a:rPr lang="de-DE" sz="600" i="1">
                          <a:latin typeface="Cambria Math"/>
                        </a:rPr>
                        <m:t>𝐻𝑎𝑢𝑝𝑡𝑤𝑒𝑟𝑡</m:t>
                      </m:r>
                    </m:oMath>
                  </m:oMathPara>
                </a14:m>
                <a:endParaRPr lang="de-DE" sz="800" i="1" dirty="0">
                  <a:latin typeface="Cambria Math"/>
                </a:endParaRPr>
              </a:p>
              <a:p>
                <a:pPr/>
                <a14:m>
                  <m:oMathPara xmlns:m="http://schemas.openxmlformats.org/officeDocument/2006/math">
                    <m:oMathParaPr>
                      <m:jc m:val="left"/>
                    </m:oMathParaPr>
                    <m:oMath xmlns:m="http://schemas.openxmlformats.org/officeDocument/2006/math">
                      <m:sSup>
                        <m:sSupPr>
                          <m:ctrlPr>
                            <a:rPr lang="de-DE" sz="800" i="1" dirty="0">
                              <a:latin typeface="Cambria Math"/>
                            </a:rPr>
                          </m:ctrlPr>
                        </m:sSupPr>
                        <m:e>
                          <m:r>
                            <m:rPr>
                              <m:sty m:val="p"/>
                            </m:rPr>
                            <a:rPr lang="de-DE" sz="800" i="1" dirty="0">
                              <a:latin typeface="Cambria Math"/>
                            </a:rPr>
                            <m:t>i</m:t>
                          </m:r>
                        </m:e>
                        <m:sup>
                          <m:r>
                            <a:rPr lang="de-DE" sz="800" i="1" dirty="0">
                              <a:latin typeface="Cambria Math"/>
                            </a:rPr>
                            <m:t>−1</m:t>
                          </m:r>
                        </m:sup>
                      </m:sSup>
                      <m:r>
                        <a:rPr lang="de-DE" sz="800" i="1" dirty="0">
                          <a:latin typeface="Cambria Math"/>
                        </a:rPr>
                        <m:t>=−</m:t>
                      </m:r>
                      <m:r>
                        <a:rPr lang="de-DE" sz="800" i="1" dirty="0">
                          <a:latin typeface="Cambria Math"/>
                        </a:rPr>
                        <m:t>𝑖</m:t>
                      </m:r>
                      <m:r>
                        <a:rPr lang="de-DE" sz="800" i="1" dirty="0">
                          <a:latin typeface="Cambria Math"/>
                        </a:rPr>
                        <m:t> ;</m:t>
                      </m:r>
                      <m:sSup>
                        <m:sSupPr>
                          <m:ctrlPr>
                            <a:rPr lang="de-DE" sz="800" i="1" dirty="0">
                              <a:latin typeface="Cambria Math"/>
                            </a:rPr>
                          </m:ctrlPr>
                        </m:sSupPr>
                        <m:e>
                          <m:r>
                            <a:rPr lang="de-DE" sz="800" i="1" dirty="0">
                              <a:latin typeface="Cambria Math"/>
                            </a:rPr>
                            <m:t>𝑖</m:t>
                          </m:r>
                        </m:e>
                        <m:sup>
                          <m:r>
                            <a:rPr lang="de-DE" sz="800" i="1" dirty="0">
                              <a:latin typeface="Cambria Math"/>
                            </a:rPr>
                            <m:t>0</m:t>
                          </m:r>
                        </m:sup>
                      </m:sSup>
                      <m:r>
                        <a:rPr lang="de-DE" sz="800" i="1" dirty="0">
                          <a:latin typeface="Cambria Math"/>
                        </a:rPr>
                        <m:t>=1;</m:t>
                      </m:r>
                      <m:sSup>
                        <m:sSupPr>
                          <m:ctrlPr>
                            <a:rPr lang="de-DE" sz="800" i="1">
                              <a:latin typeface="Cambria Math"/>
                            </a:rPr>
                          </m:ctrlPr>
                        </m:sSupPr>
                        <m:e>
                          <m:r>
                            <a:rPr lang="de-DE" sz="800" i="1">
                              <a:latin typeface="Cambria Math"/>
                            </a:rPr>
                            <m:t>𝑖</m:t>
                          </m:r>
                        </m:e>
                        <m:sup>
                          <m:r>
                            <a:rPr lang="de-DE" sz="800" i="1">
                              <a:latin typeface="Cambria Math"/>
                            </a:rPr>
                            <m:t>1</m:t>
                          </m:r>
                        </m:sup>
                      </m:sSup>
                      <m:r>
                        <a:rPr lang="de-DE" sz="800">
                          <a:latin typeface="Cambria Math"/>
                        </a:rPr>
                        <m:t>=−</m:t>
                      </m:r>
                      <m:r>
                        <a:rPr lang="de-DE" sz="800" i="1">
                          <a:latin typeface="Cambria Math"/>
                        </a:rPr>
                        <m:t>; </m:t>
                      </m:r>
                      <m:sSup>
                        <m:sSupPr>
                          <m:ctrlPr>
                            <a:rPr lang="de-DE" sz="800" i="1">
                              <a:latin typeface="Cambria Math"/>
                            </a:rPr>
                          </m:ctrlPr>
                        </m:sSupPr>
                        <m:e>
                          <m:r>
                            <a:rPr lang="de-DE" sz="800" i="1">
                              <a:latin typeface="Cambria Math"/>
                            </a:rPr>
                            <m:t>𝑖</m:t>
                          </m:r>
                        </m:e>
                        <m:sup>
                          <m:r>
                            <a:rPr lang="de-DE" sz="800" i="1">
                              <a:latin typeface="Cambria Math"/>
                            </a:rPr>
                            <m:t>2</m:t>
                          </m:r>
                        </m:sup>
                      </m:sSup>
                      <m:r>
                        <a:rPr lang="de-DE" sz="800">
                          <a:latin typeface="Cambria Math"/>
                        </a:rPr>
                        <m:t>=−1</m:t>
                      </m:r>
                      <m:r>
                        <a:rPr lang="de-DE" sz="800">
                          <a:latin typeface="Cambria Math"/>
                        </a:rPr>
                        <m:t>;</m:t>
                      </m:r>
                      <m:sSup>
                        <m:sSupPr>
                          <m:ctrlPr>
                            <a:rPr lang="de-DE" sz="800" i="1">
                              <a:latin typeface="Cambria Math"/>
                            </a:rPr>
                          </m:ctrlPr>
                        </m:sSupPr>
                        <m:e>
                          <m:r>
                            <a:rPr lang="de-DE" sz="800" i="1">
                              <a:latin typeface="Cambria Math"/>
                            </a:rPr>
                            <m:t>𝑖</m:t>
                          </m:r>
                        </m:e>
                        <m:sup>
                          <m:r>
                            <a:rPr lang="de-DE" sz="800" i="1">
                              <a:latin typeface="Cambria Math"/>
                            </a:rPr>
                            <m:t>3</m:t>
                          </m:r>
                        </m:sup>
                      </m:sSup>
                      <m:r>
                        <a:rPr lang="de-DE" sz="800" i="1">
                          <a:latin typeface="Cambria Math"/>
                        </a:rPr>
                        <m:t>=−</m:t>
                      </m:r>
                      <m:r>
                        <a:rPr lang="de-DE" sz="800" i="1">
                          <a:latin typeface="Cambria Math"/>
                        </a:rPr>
                        <m:t>𝑖</m:t>
                      </m:r>
                      <m:r>
                        <a:rPr lang="de-DE" sz="800" i="1">
                          <a:latin typeface="Cambria Math"/>
                        </a:rPr>
                        <m:t> ;</m:t>
                      </m:r>
                      <m:sSup>
                        <m:sSupPr>
                          <m:ctrlPr>
                            <a:rPr lang="de-DE" sz="800" i="1">
                              <a:latin typeface="Cambria Math"/>
                            </a:rPr>
                          </m:ctrlPr>
                        </m:sSupPr>
                        <m:e>
                          <m:r>
                            <a:rPr lang="de-DE" sz="800" i="1">
                              <a:latin typeface="Cambria Math"/>
                            </a:rPr>
                            <m:t>𝑖</m:t>
                          </m:r>
                        </m:e>
                        <m:sup>
                          <m:r>
                            <a:rPr lang="de-DE" sz="800" i="1">
                              <a:latin typeface="Cambria Math"/>
                            </a:rPr>
                            <m:t>4</m:t>
                          </m:r>
                        </m:sup>
                      </m:sSup>
                      <m:r>
                        <a:rPr lang="de-DE" sz="800">
                          <a:latin typeface="Cambria Math"/>
                        </a:rPr>
                        <m:t>=</m:t>
                      </m:r>
                      <m:r>
                        <a:rPr lang="de-DE" sz="800" i="1">
                          <a:latin typeface="Cambria Math"/>
                        </a:rPr>
                        <m:t>1</m:t>
                      </m:r>
                    </m:oMath>
                  </m:oMathPara>
                </a14:m>
                <a:endParaRPr lang="de-DE" sz="800" dirty="0"/>
              </a:p>
            </p:txBody>
          </p:sp>
        </mc:Choice>
        <mc:Fallback>
          <p:sp>
            <p:nvSpPr>
              <p:cNvPr id="16" name="Rechteck 15"/>
              <p:cNvSpPr>
                <a:spLocks noRot="1" noChangeAspect="1" noMove="1" noResize="1" noEditPoints="1" noAdjustHandles="1" noChangeArrowheads="1" noChangeShapeType="1" noTextEdit="1"/>
              </p:cNvSpPr>
              <p:nvPr/>
            </p:nvSpPr>
            <p:spPr>
              <a:xfrm>
                <a:off x="5242351" y="4365104"/>
                <a:ext cx="3105472" cy="1728192"/>
              </a:xfrm>
              <a:prstGeom prst="rect">
                <a:avLst/>
              </a:prstGeom>
              <a:blipFill rotWithShape="1">
                <a:blip r:embed="rId10"/>
                <a:stretch>
                  <a:fillRect l="-392" t="-702"/>
                </a:stretch>
              </a:blipFill>
              <a:ln w="3175">
                <a:solidFill>
                  <a:schemeClr val="tx1"/>
                </a:solidFill>
              </a:ln>
            </p:spPr>
            <p:txBody>
              <a:bodyPr/>
              <a:lstStyle/>
              <a:p>
                <a:r>
                  <a:rPr lang="de-DE">
                    <a:noFill/>
                  </a:rPr>
                  <a:t> </a:t>
                </a:r>
              </a:p>
            </p:txBody>
          </p:sp>
        </mc:Fallback>
      </mc:AlternateContent>
    </p:spTree>
    <p:extLst>
      <p:ext uri="{BB962C8B-B14F-4D97-AF65-F5344CB8AC3E}">
        <p14:creationId xmlns:p14="http://schemas.microsoft.com/office/powerpoint/2010/main" val="4154460252"/>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ln w="3175">
          <a:solidFill>
            <a:schemeClr val="tx1"/>
          </a:solidFill>
        </a:ln>
      </a:spPr>
      <a:bodyPr wrap="square" lIns="36000" tIns="0" rIns="0" bIns="0" rtlCol="0">
        <a:noAutofit/>
      </a:bodyPr>
      <a:lstStyle>
        <a:defPPr>
          <a:defRPr sz="1100" u="sng" dirty="0" smtClean="0">
            <a:effectLst>
              <a:outerShdw blurRad="38100" dist="38100" dir="2700000" algn="tl">
                <a:srgbClr val="000000">
                  <a:alpha val="43137"/>
                </a:srgbClr>
              </a:outerShdw>
            </a:effectLst>
          </a:defRPr>
        </a:defPPr>
      </a:lstStyle>
    </a:txDef>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0</TotalTime>
  <Words>1905</Words>
  <Application>Microsoft Office PowerPoint</Application>
  <PresentationFormat>Bildschirmpräsentation (4:3)</PresentationFormat>
  <Paragraphs>200</Paragraphs>
  <Slides>2</Slides>
  <Notes>1</Notes>
  <HiddenSlides>0</HiddenSlides>
  <MMClips>0</MMClips>
  <ScaleCrop>false</ScaleCrop>
  <HeadingPairs>
    <vt:vector size="4" baseType="variant">
      <vt:variant>
        <vt:lpstr>Design</vt:lpstr>
      </vt:variant>
      <vt:variant>
        <vt:i4>1</vt:i4>
      </vt:variant>
      <vt:variant>
        <vt:lpstr>Folientitel</vt:lpstr>
      </vt:variant>
      <vt:variant>
        <vt:i4>2</vt:i4>
      </vt:variant>
    </vt:vector>
  </HeadingPairs>
  <TitlesOfParts>
    <vt:vector size="3" baseType="lpstr">
      <vt:lpstr>Larissa</vt:lpstr>
      <vt:lpstr>PowerPoint-Präsentation</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Oliver Rennefeld</dc:creator>
  <cp:lastModifiedBy>Oliver Rennefeld</cp:lastModifiedBy>
  <cp:revision>64</cp:revision>
  <cp:lastPrinted>2018-02-20T08:19:44Z</cp:lastPrinted>
  <dcterms:created xsi:type="dcterms:W3CDTF">2018-02-19T10:53:24Z</dcterms:created>
  <dcterms:modified xsi:type="dcterms:W3CDTF">2019-02-12T13:02:41Z</dcterms:modified>
</cp:coreProperties>
</file>